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14" r:id="rId2"/>
    <p:sldMasterId id="2147483699" r:id="rId3"/>
  </p:sldMasterIdLst>
  <p:notesMasterIdLst>
    <p:notesMasterId r:id="rId41"/>
  </p:notesMasterIdLst>
  <p:handoutMasterIdLst>
    <p:handoutMasterId r:id="rId42"/>
  </p:handoutMasterIdLst>
  <p:sldIdLst>
    <p:sldId id="484" r:id="rId4"/>
    <p:sldId id="530" r:id="rId5"/>
    <p:sldId id="531" r:id="rId6"/>
    <p:sldId id="517" r:id="rId7"/>
    <p:sldId id="296" r:id="rId8"/>
    <p:sldId id="532" r:id="rId9"/>
    <p:sldId id="533" r:id="rId10"/>
    <p:sldId id="534" r:id="rId11"/>
    <p:sldId id="535" r:id="rId12"/>
    <p:sldId id="536" r:id="rId13"/>
    <p:sldId id="537" r:id="rId14"/>
    <p:sldId id="538" r:id="rId15"/>
    <p:sldId id="539" r:id="rId16"/>
    <p:sldId id="540" r:id="rId17"/>
    <p:sldId id="541" r:id="rId18"/>
    <p:sldId id="543" r:id="rId19"/>
    <p:sldId id="564" r:id="rId20"/>
    <p:sldId id="563" r:id="rId21"/>
    <p:sldId id="544" r:id="rId22"/>
    <p:sldId id="545" r:id="rId23"/>
    <p:sldId id="546" r:id="rId24"/>
    <p:sldId id="547" r:id="rId25"/>
    <p:sldId id="548" r:id="rId26"/>
    <p:sldId id="549" r:id="rId27"/>
    <p:sldId id="550" r:id="rId28"/>
    <p:sldId id="551" r:id="rId29"/>
    <p:sldId id="553" r:id="rId30"/>
    <p:sldId id="554" r:id="rId31"/>
    <p:sldId id="555" r:id="rId32"/>
    <p:sldId id="556" r:id="rId33"/>
    <p:sldId id="557" r:id="rId34"/>
    <p:sldId id="558" r:id="rId35"/>
    <p:sldId id="559" r:id="rId36"/>
    <p:sldId id="560" r:id="rId37"/>
    <p:sldId id="561" r:id="rId38"/>
    <p:sldId id="562" r:id="rId39"/>
    <p:sldId id="529" r:id="rId40"/>
  </p:sldIdLst>
  <p:sldSz cx="9144000" cy="6858000" type="screen4x3"/>
  <p:notesSz cx="6819900" cy="9931400"/>
  <p:custDataLst>
    <p:tags r:id="rId43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9" userDrawn="1">
          <p15:clr>
            <a:srgbClr val="A4A3A4"/>
          </p15:clr>
        </p15:guide>
        <p15:guide id="2" pos="214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660066"/>
    <a:srgbClr val="95B4D3"/>
    <a:srgbClr val="ABD5FF"/>
    <a:srgbClr val="8FB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8" autoAdjust="0"/>
    <p:restoredTop sz="98921" autoAdjust="0"/>
  </p:normalViewPr>
  <p:slideViewPr>
    <p:cSldViewPr>
      <p:cViewPr>
        <p:scale>
          <a:sx n="75" d="100"/>
          <a:sy n="75" d="100"/>
        </p:scale>
        <p:origin x="2496" y="9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892" y="-102"/>
      </p:cViewPr>
      <p:guideLst>
        <p:guide orient="horz" pos="3129"/>
        <p:guide pos="214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248893-0738-42F6-AF43-2C739383081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AC497EEE-84EF-4AE5-B29D-4F6853A15C05}">
      <dgm:prSet phldrT="[텍스트]" custT="1"/>
      <dgm:spPr>
        <a:solidFill>
          <a:schemeClr val="bg1">
            <a:alpha val="50000"/>
          </a:schemeClr>
        </a:solidFill>
      </dgm:spPr>
      <dgm:t>
        <a:bodyPr anchor="ctr"/>
        <a:lstStyle/>
        <a:p>
          <a:pPr latinLnBrk="1"/>
          <a:r>
            <a:rPr lang="ko-KR" altLang="en-US" sz="1500" b="1" dirty="0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초기열전도율 </a:t>
          </a:r>
          <a:r>
            <a:rPr lang="en-US" altLang="ko-KR" sz="1500" b="1" dirty="0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: 0.020 </a:t>
          </a:r>
          <a:r>
            <a:rPr lang="en-US" altLang="ko-KR" sz="1500" b="1" dirty="0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W/</a:t>
          </a:r>
          <a:r>
            <a:rPr lang="en-US" altLang="ko-KR" sz="1500" b="1" dirty="0" err="1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mK</a:t>
          </a:r>
          <a:r>
            <a:rPr lang="en-US" altLang="ko-KR" sz="1500" b="1" dirty="0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 </a:t>
          </a:r>
          <a:r>
            <a:rPr lang="ko-KR" altLang="en-US" sz="1500" b="1" dirty="0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이하</a:t>
          </a:r>
          <a:r>
            <a:rPr lang="en-US" altLang="ko-KR" sz="1500" b="1" dirty="0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 </a:t>
          </a:r>
          <a:endParaRPr lang="ko-KR" altLang="en-US" sz="1500" b="1" dirty="0">
            <a:solidFill>
              <a:schemeClr val="tx1"/>
            </a:solidFill>
            <a:effectLst/>
            <a:latin typeface="맑은 고딕" pitchFamily="50" charset="-127"/>
            <a:ea typeface="맑은 고딕" pitchFamily="50" charset="-127"/>
          </a:endParaRPr>
        </a:p>
      </dgm:t>
    </dgm:pt>
    <dgm:pt modelId="{8B383EB8-9F74-49C7-9EB3-03B5EB49433C}" type="parTrans" cxnId="{37F5538C-4A89-44AA-8140-38AF3D957119}">
      <dgm:prSet/>
      <dgm:spPr/>
      <dgm:t>
        <a:bodyPr/>
        <a:lstStyle/>
        <a:p>
          <a:pPr latinLnBrk="1"/>
          <a:endParaRPr lang="ko-KR" altLang="en-US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C0181D94-C946-49EB-B9E1-10730F1AB79F}" type="sibTrans" cxnId="{37F5538C-4A89-44AA-8140-38AF3D957119}">
      <dgm:prSet/>
      <dgm:spPr/>
      <dgm:t>
        <a:bodyPr/>
        <a:lstStyle/>
        <a:p>
          <a:pPr latinLnBrk="1"/>
          <a:endParaRPr lang="ko-KR" altLang="en-US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FC4BF8C1-1F04-45ED-9F48-6662173433B9}">
      <dgm:prSet custT="1"/>
      <dgm:spPr>
        <a:solidFill>
          <a:schemeClr val="bg1">
            <a:alpha val="50000"/>
          </a:schemeClr>
        </a:solidFill>
      </dgm:spPr>
      <dgm:t>
        <a:bodyPr anchor="ctr"/>
        <a:lstStyle/>
        <a:p>
          <a:pPr latinLnBrk="1"/>
          <a:r>
            <a:rPr lang="ko-KR" altLang="en-US" sz="1500" b="1" dirty="0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타 재료에 대비 얇은 두께 적용가능</a:t>
          </a:r>
          <a:endParaRPr lang="ko-KR" altLang="en-US" sz="1500" b="1" dirty="0">
            <a:solidFill>
              <a:schemeClr val="tx1"/>
            </a:solidFill>
            <a:effectLst/>
            <a:latin typeface="맑은 고딕" pitchFamily="50" charset="-127"/>
            <a:ea typeface="맑은 고딕" pitchFamily="50" charset="-127"/>
          </a:endParaRPr>
        </a:p>
      </dgm:t>
    </dgm:pt>
    <dgm:pt modelId="{5A04DFC1-261D-4C4B-8392-3AA02C7BC1C6}" type="parTrans" cxnId="{24811766-6BAB-49D5-BCFE-5BC21320B20C}">
      <dgm:prSet/>
      <dgm:spPr/>
      <dgm:t>
        <a:bodyPr/>
        <a:lstStyle/>
        <a:p>
          <a:pPr latinLnBrk="1"/>
          <a:endParaRPr lang="ko-KR" altLang="en-US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EB5CD0F2-4D35-4DBC-9664-E8B52ED4493C}" type="sibTrans" cxnId="{24811766-6BAB-49D5-BCFE-5BC21320B20C}">
      <dgm:prSet/>
      <dgm:spPr/>
      <dgm:t>
        <a:bodyPr/>
        <a:lstStyle/>
        <a:p>
          <a:pPr latinLnBrk="1"/>
          <a:endParaRPr lang="ko-KR" altLang="en-US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511422E1-A79B-4D4E-AB30-FC8760B94695}">
      <dgm:prSet custT="1"/>
      <dgm:spPr>
        <a:solidFill>
          <a:schemeClr val="bg1">
            <a:alpha val="50000"/>
          </a:schemeClr>
        </a:solidFill>
      </dgm:spPr>
      <dgm:t>
        <a:bodyPr anchor="ctr"/>
        <a:lstStyle/>
        <a:p>
          <a:pPr latinLnBrk="1"/>
          <a:r>
            <a:rPr lang="ko-KR" altLang="en-US" sz="1500" b="1" dirty="0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독립기포 구조로 </a:t>
          </a:r>
          <a:r>
            <a:rPr lang="ko-KR" altLang="en-US" sz="1500" b="1" dirty="0" err="1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차음성능이</a:t>
          </a:r>
          <a:r>
            <a:rPr lang="ko-KR" altLang="en-US" sz="1500" b="1" dirty="0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 뛰어남</a:t>
          </a:r>
          <a:endParaRPr lang="ko-KR" altLang="en-US" sz="1500" b="1" dirty="0">
            <a:solidFill>
              <a:schemeClr val="tx1"/>
            </a:solidFill>
            <a:effectLst/>
            <a:latin typeface="맑은 고딕" pitchFamily="50" charset="-127"/>
            <a:ea typeface="맑은 고딕" pitchFamily="50" charset="-127"/>
          </a:endParaRPr>
        </a:p>
      </dgm:t>
    </dgm:pt>
    <dgm:pt modelId="{A6F3586C-D45A-4D26-97C2-DBA9E0DA2328}" type="parTrans" cxnId="{02EC1893-77FE-4DA4-8597-68F33AE0003E}">
      <dgm:prSet/>
      <dgm:spPr/>
      <dgm:t>
        <a:bodyPr/>
        <a:lstStyle/>
        <a:p>
          <a:pPr latinLnBrk="1"/>
          <a:endParaRPr lang="ko-KR" altLang="en-US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BBB4253D-78F1-4469-9710-CC43382823CB}" type="sibTrans" cxnId="{02EC1893-77FE-4DA4-8597-68F33AE0003E}">
      <dgm:prSet/>
      <dgm:spPr/>
      <dgm:t>
        <a:bodyPr/>
        <a:lstStyle/>
        <a:p>
          <a:pPr latinLnBrk="1"/>
          <a:endParaRPr lang="ko-KR" altLang="en-US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B9E32318-B63D-47EF-91F7-E015B7E380F2}">
      <dgm:prSet/>
      <dgm:spPr/>
      <dgm:t>
        <a:bodyPr/>
        <a:lstStyle/>
        <a:p>
          <a:pPr latinLnBrk="1"/>
          <a:endParaRPr lang="ko-KR" altLang="en-US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A54B5AF5-F800-4F73-B722-16D4E9D30776}" type="parTrans" cxnId="{FE3792D2-B4F7-47A5-BE24-3EF36955D6B7}">
      <dgm:prSet/>
      <dgm:spPr/>
      <dgm:t>
        <a:bodyPr/>
        <a:lstStyle/>
        <a:p>
          <a:pPr latinLnBrk="1"/>
          <a:endParaRPr lang="ko-KR" altLang="en-US"/>
        </a:p>
      </dgm:t>
    </dgm:pt>
    <dgm:pt modelId="{7F3A6A89-D6D5-403D-9249-A775B0791778}" type="sibTrans" cxnId="{FE3792D2-B4F7-47A5-BE24-3EF36955D6B7}">
      <dgm:prSet/>
      <dgm:spPr/>
      <dgm:t>
        <a:bodyPr/>
        <a:lstStyle/>
        <a:p>
          <a:pPr latinLnBrk="1"/>
          <a:endParaRPr lang="ko-KR" altLang="en-US"/>
        </a:p>
      </dgm:t>
    </dgm:pt>
    <dgm:pt modelId="{840A0E35-6A13-486D-9B51-C40624821CF7}">
      <dgm:prSet phldrT="[텍스트]"/>
      <dgm:spPr/>
      <dgm:t>
        <a:bodyPr/>
        <a:lstStyle/>
        <a:p>
          <a:pPr latinLnBrk="1"/>
          <a:endParaRPr lang="ko-KR" altLang="en-US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800F8528-E603-4831-B7E2-FE27C5F54D50}" type="sibTrans" cxnId="{6D8E6A42-630D-4F26-8EB5-80BB43963F40}">
      <dgm:prSet/>
      <dgm:spPr/>
      <dgm:t>
        <a:bodyPr/>
        <a:lstStyle/>
        <a:p>
          <a:pPr latinLnBrk="1"/>
          <a:endParaRPr lang="ko-KR" altLang="en-US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F6DA867C-2730-4E1A-81BE-F18242ED3497}" type="parTrans" cxnId="{6D8E6A42-630D-4F26-8EB5-80BB43963F40}">
      <dgm:prSet/>
      <dgm:spPr/>
      <dgm:t>
        <a:bodyPr/>
        <a:lstStyle/>
        <a:p>
          <a:pPr latinLnBrk="1"/>
          <a:endParaRPr lang="ko-KR" altLang="en-US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9C515C7A-3970-45F6-A854-6C163D1FA348}">
      <dgm:prSet custT="1"/>
      <dgm:spPr>
        <a:solidFill>
          <a:schemeClr val="bg1">
            <a:alpha val="50000"/>
          </a:schemeClr>
        </a:solidFill>
      </dgm:spPr>
      <dgm:t>
        <a:bodyPr anchor="ctr"/>
        <a:lstStyle/>
        <a:p>
          <a:pPr latinLnBrk="1"/>
          <a:r>
            <a:rPr lang="ko-KR" altLang="en-US" sz="1500" b="1" dirty="0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추가비용의 빠른 감가상각</a:t>
          </a:r>
          <a:endParaRPr lang="ko-KR" altLang="en-US" sz="1500" b="1" dirty="0">
            <a:solidFill>
              <a:schemeClr val="tx1"/>
            </a:solidFill>
            <a:effectLst/>
            <a:latin typeface="맑은 고딕" pitchFamily="50" charset="-127"/>
            <a:ea typeface="맑은 고딕" pitchFamily="50" charset="-127"/>
          </a:endParaRPr>
        </a:p>
      </dgm:t>
    </dgm:pt>
    <dgm:pt modelId="{0FE2DBCD-6C38-409D-BE7A-A85BA4BDF7F7}" type="parTrans" cxnId="{4C21743A-A852-426C-BD6B-A355DF3E65AB}">
      <dgm:prSet/>
      <dgm:spPr/>
      <dgm:t>
        <a:bodyPr/>
        <a:lstStyle/>
        <a:p>
          <a:pPr latinLnBrk="1"/>
          <a:endParaRPr lang="ko-KR" altLang="en-US"/>
        </a:p>
      </dgm:t>
    </dgm:pt>
    <dgm:pt modelId="{D3ED5E99-95FA-4CD7-984E-CF1B189CF096}" type="sibTrans" cxnId="{4C21743A-A852-426C-BD6B-A355DF3E65AB}">
      <dgm:prSet/>
      <dgm:spPr/>
      <dgm:t>
        <a:bodyPr/>
        <a:lstStyle/>
        <a:p>
          <a:pPr latinLnBrk="1"/>
          <a:endParaRPr lang="ko-KR" altLang="en-US"/>
        </a:p>
      </dgm:t>
    </dgm:pt>
    <dgm:pt modelId="{2E2CB638-C9A0-4614-9A9F-EE8F7F789DC0}">
      <dgm:prSet custT="1"/>
      <dgm:spPr>
        <a:solidFill>
          <a:schemeClr val="bg1">
            <a:alpha val="50000"/>
          </a:schemeClr>
        </a:solidFill>
      </dgm:spPr>
      <dgm:t>
        <a:bodyPr anchor="ctr"/>
        <a:lstStyle/>
        <a:p>
          <a:pPr latinLnBrk="1"/>
          <a:r>
            <a:rPr lang="ko-KR" altLang="en-US" sz="1500" b="1" dirty="0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이음새가 없는 완벽 시공</a:t>
          </a:r>
          <a:endParaRPr lang="ko-KR" altLang="en-US" sz="1500" b="1" dirty="0">
            <a:solidFill>
              <a:schemeClr val="tx1"/>
            </a:solidFill>
            <a:effectLst/>
            <a:latin typeface="맑은 고딕" pitchFamily="50" charset="-127"/>
            <a:ea typeface="맑은 고딕" pitchFamily="50" charset="-127"/>
          </a:endParaRPr>
        </a:p>
      </dgm:t>
    </dgm:pt>
    <dgm:pt modelId="{06401913-6410-4490-BB04-8719397E066A}" type="parTrans" cxnId="{8B393F98-F5C4-4A46-AAC4-E03588078278}">
      <dgm:prSet/>
      <dgm:spPr/>
      <dgm:t>
        <a:bodyPr/>
        <a:lstStyle/>
        <a:p>
          <a:pPr latinLnBrk="1"/>
          <a:endParaRPr lang="ko-KR" altLang="en-US"/>
        </a:p>
      </dgm:t>
    </dgm:pt>
    <dgm:pt modelId="{6375D408-E4D6-4219-A6F8-688D848CC9F9}" type="sibTrans" cxnId="{8B393F98-F5C4-4A46-AAC4-E03588078278}">
      <dgm:prSet/>
      <dgm:spPr/>
      <dgm:t>
        <a:bodyPr/>
        <a:lstStyle/>
        <a:p>
          <a:pPr latinLnBrk="1"/>
          <a:endParaRPr lang="ko-KR" altLang="en-US"/>
        </a:p>
      </dgm:t>
    </dgm:pt>
    <dgm:pt modelId="{C253F8D3-20CB-47E2-962E-66334CB4B127}">
      <dgm:prSet custT="1"/>
      <dgm:spPr>
        <a:solidFill>
          <a:schemeClr val="bg1">
            <a:alpha val="50000"/>
          </a:schemeClr>
        </a:solidFill>
      </dgm:spPr>
      <dgm:t>
        <a:bodyPr anchor="ctr"/>
        <a:lstStyle/>
        <a:p>
          <a:pPr latinLnBrk="1"/>
          <a:r>
            <a:rPr lang="ko-KR" altLang="en-US" sz="1500" b="1" dirty="0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뛰어난 자기 접착 능력</a:t>
          </a:r>
          <a:endParaRPr lang="ko-KR" altLang="en-US" sz="1500" b="1" dirty="0">
            <a:solidFill>
              <a:schemeClr val="tx1"/>
            </a:solidFill>
            <a:effectLst/>
            <a:latin typeface="맑은 고딕" pitchFamily="50" charset="-127"/>
            <a:ea typeface="맑은 고딕" pitchFamily="50" charset="-127"/>
          </a:endParaRPr>
        </a:p>
      </dgm:t>
    </dgm:pt>
    <dgm:pt modelId="{1399B3C2-B094-40EE-AB7D-0A396ED20E4E}" type="parTrans" cxnId="{5A7832D9-E33C-4C9B-9B60-3AAF0F6D2F00}">
      <dgm:prSet/>
      <dgm:spPr/>
      <dgm:t>
        <a:bodyPr/>
        <a:lstStyle/>
        <a:p>
          <a:pPr latinLnBrk="1"/>
          <a:endParaRPr lang="ko-KR" altLang="en-US"/>
        </a:p>
      </dgm:t>
    </dgm:pt>
    <dgm:pt modelId="{DA7D7EDA-62C3-4F2C-83E8-71B60FC38256}" type="sibTrans" cxnId="{5A7832D9-E33C-4C9B-9B60-3AAF0F6D2F00}">
      <dgm:prSet/>
      <dgm:spPr/>
      <dgm:t>
        <a:bodyPr/>
        <a:lstStyle/>
        <a:p>
          <a:pPr latinLnBrk="1"/>
          <a:endParaRPr lang="ko-KR" altLang="en-US"/>
        </a:p>
      </dgm:t>
    </dgm:pt>
    <dgm:pt modelId="{8159BA14-FF9E-4976-81BD-726E686D4F03}">
      <dgm:prSet custT="1"/>
      <dgm:spPr>
        <a:solidFill>
          <a:schemeClr val="bg1">
            <a:alpha val="50000"/>
          </a:schemeClr>
        </a:solidFill>
      </dgm:spPr>
      <dgm:t>
        <a:bodyPr anchor="ctr"/>
        <a:lstStyle/>
        <a:p>
          <a:pPr latinLnBrk="1"/>
          <a:r>
            <a:rPr lang="ko-KR" altLang="en-US" sz="1500" b="1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뛰어난 현장 시공성</a:t>
          </a:r>
          <a:endParaRPr lang="ko-KR" altLang="en-US" sz="1500" b="1" dirty="0">
            <a:solidFill>
              <a:schemeClr val="tx1"/>
            </a:solidFill>
            <a:effectLst/>
            <a:latin typeface="맑은 고딕" pitchFamily="50" charset="-127"/>
            <a:ea typeface="맑은 고딕" pitchFamily="50" charset="-127"/>
          </a:endParaRPr>
        </a:p>
      </dgm:t>
    </dgm:pt>
    <dgm:pt modelId="{48E6E9D2-974E-4BB7-9A16-F08FD7A0604F}" type="parTrans" cxnId="{EEEFCFF6-D4EA-4C35-A38B-68F8506B9328}">
      <dgm:prSet/>
      <dgm:spPr/>
      <dgm:t>
        <a:bodyPr/>
        <a:lstStyle/>
        <a:p>
          <a:pPr latinLnBrk="1"/>
          <a:endParaRPr lang="ko-KR" altLang="en-US"/>
        </a:p>
      </dgm:t>
    </dgm:pt>
    <dgm:pt modelId="{17883292-658D-4627-8B3C-015B12108C48}" type="sibTrans" cxnId="{EEEFCFF6-D4EA-4C35-A38B-68F8506B9328}">
      <dgm:prSet/>
      <dgm:spPr/>
      <dgm:t>
        <a:bodyPr/>
        <a:lstStyle/>
        <a:p>
          <a:pPr latinLnBrk="1"/>
          <a:endParaRPr lang="ko-KR" altLang="en-US"/>
        </a:p>
      </dgm:t>
    </dgm:pt>
    <dgm:pt modelId="{8BEB89BA-0A66-4CAA-AC08-2F5174F6EA7B}" type="pres">
      <dgm:prSet presAssocID="{87248893-0738-42F6-AF43-2C739383081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4F33E12-B264-41E2-ABC6-321AD23B7645}" type="pres">
      <dgm:prSet presAssocID="{840A0E35-6A13-486D-9B51-C40624821CF7}" presName="thickLine" presStyleLbl="alignNode1" presStyleIdx="0" presStyleCnt="2"/>
      <dgm:spPr/>
    </dgm:pt>
    <dgm:pt modelId="{2FB52579-D359-4800-ADBB-0672D3D0E486}" type="pres">
      <dgm:prSet presAssocID="{840A0E35-6A13-486D-9B51-C40624821CF7}" presName="horz1" presStyleCnt="0"/>
      <dgm:spPr/>
    </dgm:pt>
    <dgm:pt modelId="{B9711E86-4044-4AA0-BF66-3ABD3EF023F1}" type="pres">
      <dgm:prSet presAssocID="{840A0E35-6A13-486D-9B51-C40624821CF7}" presName="tx1" presStyleLbl="revTx" presStyleIdx="0" presStyleCnt="9" custScaleX="400560" custLinFactNeighborX="878"/>
      <dgm:spPr/>
      <dgm:t>
        <a:bodyPr/>
        <a:lstStyle/>
        <a:p>
          <a:pPr latinLnBrk="1"/>
          <a:endParaRPr lang="ko-KR" altLang="en-US"/>
        </a:p>
      </dgm:t>
    </dgm:pt>
    <dgm:pt modelId="{B6A1B313-AC80-4AEA-8A5D-3427B41F3677}" type="pres">
      <dgm:prSet presAssocID="{840A0E35-6A13-486D-9B51-C40624821CF7}" presName="vert1" presStyleCnt="0"/>
      <dgm:spPr/>
    </dgm:pt>
    <dgm:pt modelId="{A49EF210-A148-495D-8B20-7BEDB0F18651}" type="pres">
      <dgm:prSet presAssocID="{AC497EEE-84EF-4AE5-B29D-4F6853A15C05}" presName="vertSpace2a" presStyleCnt="0"/>
      <dgm:spPr/>
    </dgm:pt>
    <dgm:pt modelId="{F661CDCB-FA7F-4171-9026-7F60101379CB}" type="pres">
      <dgm:prSet presAssocID="{AC497EEE-84EF-4AE5-B29D-4F6853A15C05}" presName="horz2" presStyleCnt="0"/>
      <dgm:spPr/>
    </dgm:pt>
    <dgm:pt modelId="{7FE364C6-7A25-48C9-B206-7626C4AB3CC2}" type="pres">
      <dgm:prSet presAssocID="{AC497EEE-84EF-4AE5-B29D-4F6853A15C05}" presName="horzSpace2" presStyleCnt="0"/>
      <dgm:spPr/>
    </dgm:pt>
    <dgm:pt modelId="{C3522A75-03D7-4B59-BED2-2C752CB1AE4C}" type="pres">
      <dgm:prSet presAssocID="{AC497EEE-84EF-4AE5-B29D-4F6853A15C05}" presName="tx2" presStyleLbl="revTx" presStyleIdx="1" presStyleCnt="9" custScaleX="78108" custLinFactNeighborX="22068"/>
      <dgm:spPr/>
      <dgm:t>
        <a:bodyPr/>
        <a:lstStyle/>
        <a:p>
          <a:pPr latinLnBrk="1"/>
          <a:endParaRPr lang="ko-KR" altLang="en-US"/>
        </a:p>
      </dgm:t>
    </dgm:pt>
    <dgm:pt modelId="{CE39D6F4-21BE-4536-9DB7-17FCB7D7C0B9}" type="pres">
      <dgm:prSet presAssocID="{AC497EEE-84EF-4AE5-B29D-4F6853A15C05}" presName="vert2" presStyleCnt="0"/>
      <dgm:spPr/>
    </dgm:pt>
    <dgm:pt modelId="{C3977AC6-95B5-43EF-9B46-9DCF7C026A05}" type="pres">
      <dgm:prSet presAssocID="{AC497EEE-84EF-4AE5-B29D-4F6853A15C05}" presName="thinLine2b" presStyleLbl="callout" presStyleIdx="0" presStyleCnt="7" custFlipVert="1" custSzY="6696" custScaleX="77264" custLinFactNeighborX="31153"/>
      <dgm:spPr/>
    </dgm:pt>
    <dgm:pt modelId="{A7A1F482-67B6-4393-9024-12B9078A47F9}" type="pres">
      <dgm:prSet presAssocID="{AC497EEE-84EF-4AE5-B29D-4F6853A15C05}" presName="vertSpace2b" presStyleCnt="0"/>
      <dgm:spPr/>
    </dgm:pt>
    <dgm:pt modelId="{E67BF84E-9341-4EE4-B867-B171299A69FD}" type="pres">
      <dgm:prSet presAssocID="{FC4BF8C1-1F04-45ED-9F48-6662173433B9}" presName="horz2" presStyleCnt="0"/>
      <dgm:spPr/>
    </dgm:pt>
    <dgm:pt modelId="{B1E3E267-C6EE-45EE-8E20-79C2B9F4B913}" type="pres">
      <dgm:prSet presAssocID="{FC4BF8C1-1F04-45ED-9F48-6662173433B9}" presName="horzSpace2" presStyleCnt="0"/>
      <dgm:spPr/>
    </dgm:pt>
    <dgm:pt modelId="{5E5430BA-5F48-4CA9-B893-B83520CBCE5B}" type="pres">
      <dgm:prSet presAssocID="{FC4BF8C1-1F04-45ED-9F48-6662173433B9}" presName="tx2" presStyleLbl="revTx" presStyleIdx="2" presStyleCnt="9" custScaleX="78108" custLinFactNeighborX="22068"/>
      <dgm:spPr/>
      <dgm:t>
        <a:bodyPr/>
        <a:lstStyle/>
        <a:p>
          <a:pPr latinLnBrk="1"/>
          <a:endParaRPr lang="ko-KR" altLang="en-US"/>
        </a:p>
      </dgm:t>
    </dgm:pt>
    <dgm:pt modelId="{4E2BD6D2-4965-48A3-8AA5-799A09588CC8}" type="pres">
      <dgm:prSet presAssocID="{FC4BF8C1-1F04-45ED-9F48-6662173433B9}" presName="vert2" presStyleCnt="0"/>
      <dgm:spPr/>
    </dgm:pt>
    <dgm:pt modelId="{3E4EE018-FAE7-4442-960C-AE357DB80ECB}" type="pres">
      <dgm:prSet presAssocID="{FC4BF8C1-1F04-45ED-9F48-6662173433B9}" presName="thinLine2b" presStyleLbl="callout" presStyleIdx="1" presStyleCnt="7" custFlipVert="1" custSzY="6696" custScaleX="77264" custLinFactNeighborX="31153"/>
      <dgm:spPr/>
    </dgm:pt>
    <dgm:pt modelId="{1165BFC1-1FB5-47EE-97A5-B8814EAE400E}" type="pres">
      <dgm:prSet presAssocID="{FC4BF8C1-1F04-45ED-9F48-6662173433B9}" presName="vertSpace2b" presStyleCnt="0"/>
      <dgm:spPr/>
    </dgm:pt>
    <dgm:pt modelId="{6220E393-C98D-4A3B-96DB-C1E2DB6C0ADB}" type="pres">
      <dgm:prSet presAssocID="{2E2CB638-C9A0-4614-9A9F-EE8F7F789DC0}" presName="horz2" presStyleCnt="0"/>
      <dgm:spPr/>
    </dgm:pt>
    <dgm:pt modelId="{92340D5B-0D75-4CEB-A377-A27E9311864C}" type="pres">
      <dgm:prSet presAssocID="{2E2CB638-C9A0-4614-9A9F-EE8F7F789DC0}" presName="horzSpace2" presStyleCnt="0"/>
      <dgm:spPr/>
    </dgm:pt>
    <dgm:pt modelId="{7DA204CA-58A2-423C-A5AE-99955B996CDD}" type="pres">
      <dgm:prSet presAssocID="{2E2CB638-C9A0-4614-9A9F-EE8F7F789DC0}" presName="tx2" presStyleLbl="revTx" presStyleIdx="3" presStyleCnt="9" custScaleX="78108" custLinFactNeighborX="22068"/>
      <dgm:spPr/>
      <dgm:t>
        <a:bodyPr/>
        <a:lstStyle/>
        <a:p>
          <a:pPr latinLnBrk="1"/>
          <a:endParaRPr lang="ko-KR" altLang="en-US"/>
        </a:p>
      </dgm:t>
    </dgm:pt>
    <dgm:pt modelId="{CFCD83DE-C2B8-4290-83B8-B73995C14C27}" type="pres">
      <dgm:prSet presAssocID="{2E2CB638-C9A0-4614-9A9F-EE8F7F789DC0}" presName="vert2" presStyleCnt="0"/>
      <dgm:spPr/>
    </dgm:pt>
    <dgm:pt modelId="{5030A67F-04E6-4179-BE2C-7E75BE36EB92}" type="pres">
      <dgm:prSet presAssocID="{2E2CB638-C9A0-4614-9A9F-EE8F7F789DC0}" presName="thinLine2b" presStyleLbl="callout" presStyleIdx="2" presStyleCnt="7" custFlipVert="1" custSzY="6696" custScaleX="77264" custLinFactNeighborX="31153"/>
      <dgm:spPr/>
    </dgm:pt>
    <dgm:pt modelId="{9F346035-94CF-4109-9CA5-C5460BC806E2}" type="pres">
      <dgm:prSet presAssocID="{2E2CB638-C9A0-4614-9A9F-EE8F7F789DC0}" presName="vertSpace2b" presStyleCnt="0"/>
      <dgm:spPr/>
    </dgm:pt>
    <dgm:pt modelId="{164EF905-1B01-4632-9922-23C2FE7E5AC0}" type="pres">
      <dgm:prSet presAssocID="{C253F8D3-20CB-47E2-962E-66334CB4B127}" presName="horz2" presStyleCnt="0"/>
      <dgm:spPr/>
    </dgm:pt>
    <dgm:pt modelId="{1D37CE5F-6C61-4A76-B120-B8D0D31B9490}" type="pres">
      <dgm:prSet presAssocID="{C253F8D3-20CB-47E2-962E-66334CB4B127}" presName="horzSpace2" presStyleCnt="0"/>
      <dgm:spPr/>
    </dgm:pt>
    <dgm:pt modelId="{9C1222F3-8545-4929-8300-054C77FCD7E2}" type="pres">
      <dgm:prSet presAssocID="{C253F8D3-20CB-47E2-962E-66334CB4B127}" presName="tx2" presStyleLbl="revTx" presStyleIdx="4" presStyleCnt="9" custScaleX="78108" custLinFactNeighborX="22068"/>
      <dgm:spPr/>
      <dgm:t>
        <a:bodyPr/>
        <a:lstStyle/>
        <a:p>
          <a:pPr latinLnBrk="1"/>
          <a:endParaRPr lang="ko-KR" altLang="en-US"/>
        </a:p>
      </dgm:t>
    </dgm:pt>
    <dgm:pt modelId="{A064221A-3FB0-45C5-B222-275992C4C86E}" type="pres">
      <dgm:prSet presAssocID="{C253F8D3-20CB-47E2-962E-66334CB4B127}" presName="vert2" presStyleCnt="0"/>
      <dgm:spPr/>
    </dgm:pt>
    <dgm:pt modelId="{B00BB476-B349-4B6D-B150-5975B292C86B}" type="pres">
      <dgm:prSet presAssocID="{C253F8D3-20CB-47E2-962E-66334CB4B127}" presName="thinLine2b" presStyleLbl="callout" presStyleIdx="3" presStyleCnt="7" custFlipVert="1" custSzY="6696" custScaleX="77264" custLinFactNeighborX="31153"/>
      <dgm:spPr/>
    </dgm:pt>
    <dgm:pt modelId="{90F6ED31-3F5A-47A6-B57A-7191540B66F1}" type="pres">
      <dgm:prSet presAssocID="{C253F8D3-20CB-47E2-962E-66334CB4B127}" presName="vertSpace2b" presStyleCnt="0"/>
      <dgm:spPr/>
    </dgm:pt>
    <dgm:pt modelId="{81798B8A-3CE4-491B-B637-9F62FD183F09}" type="pres">
      <dgm:prSet presAssocID="{8159BA14-FF9E-4976-81BD-726E686D4F03}" presName="horz2" presStyleCnt="0"/>
      <dgm:spPr/>
    </dgm:pt>
    <dgm:pt modelId="{3E2E3ED2-64DE-40AC-A34C-E41853A83AF0}" type="pres">
      <dgm:prSet presAssocID="{8159BA14-FF9E-4976-81BD-726E686D4F03}" presName="horzSpace2" presStyleCnt="0"/>
      <dgm:spPr/>
    </dgm:pt>
    <dgm:pt modelId="{48C07D5E-BF34-4226-A0DD-D8C8EE1C8E98}" type="pres">
      <dgm:prSet presAssocID="{8159BA14-FF9E-4976-81BD-726E686D4F03}" presName="tx2" presStyleLbl="revTx" presStyleIdx="5" presStyleCnt="9" custScaleX="78108" custLinFactNeighborX="22068"/>
      <dgm:spPr/>
      <dgm:t>
        <a:bodyPr/>
        <a:lstStyle/>
        <a:p>
          <a:pPr latinLnBrk="1"/>
          <a:endParaRPr lang="ko-KR" altLang="en-US"/>
        </a:p>
      </dgm:t>
    </dgm:pt>
    <dgm:pt modelId="{C04292E0-EB2D-407F-A305-8A967A64FE0E}" type="pres">
      <dgm:prSet presAssocID="{8159BA14-FF9E-4976-81BD-726E686D4F03}" presName="vert2" presStyleCnt="0"/>
      <dgm:spPr/>
    </dgm:pt>
    <dgm:pt modelId="{5B4AAFF1-014A-4E0D-ACCC-3837B8BC5429}" type="pres">
      <dgm:prSet presAssocID="{8159BA14-FF9E-4976-81BD-726E686D4F03}" presName="thinLine2b" presStyleLbl="callout" presStyleIdx="4" presStyleCnt="7" custFlipVert="1" custSzY="6696" custScaleX="77264" custLinFactNeighborX="31153"/>
      <dgm:spPr/>
    </dgm:pt>
    <dgm:pt modelId="{451AEA78-DA90-4BEB-BE62-05B5961E8541}" type="pres">
      <dgm:prSet presAssocID="{8159BA14-FF9E-4976-81BD-726E686D4F03}" presName="vertSpace2b" presStyleCnt="0"/>
      <dgm:spPr/>
    </dgm:pt>
    <dgm:pt modelId="{E9016E68-96F2-458A-8440-DE45AA26E286}" type="pres">
      <dgm:prSet presAssocID="{511422E1-A79B-4D4E-AB30-FC8760B94695}" presName="horz2" presStyleCnt="0"/>
      <dgm:spPr/>
    </dgm:pt>
    <dgm:pt modelId="{5D891814-F0DD-4704-8CD0-023BB296BD85}" type="pres">
      <dgm:prSet presAssocID="{511422E1-A79B-4D4E-AB30-FC8760B94695}" presName="horzSpace2" presStyleCnt="0"/>
      <dgm:spPr/>
    </dgm:pt>
    <dgm:pt modelId="{645E93FE-92D3-4F22-A9CA-5451E76F966F}" type="pres">
      <dgm:prSet presAssocID="{511422E1-A79B-4D4E-AB30-FC8760B94695}" presName="tx2" presStyleLbl="revTx" presStyleIdx="6" presStyleCnt="9" custScaleX="78108" custLinFactNeighborX="22068"/>
      <dgm:spPr/>
      <dgm:t>
        <a:bodyPr/>
        <a:lstStyle/>
        <a:p>
          <a:pPr latinLnBrk="1"/>
          <a:endParaRPr lang="ko-KR" altLang="en-US"/>
        </a:p>
      </dgm:t>
    </dgm:pt>
    <dgm:pt modelId="{8125F12F-E29B-473A-9511-972CE2F5A201}" type="pres">
      <dgm:prSet presAssocID="{511422E1-A79B-4D4E-AB30-FC8760B94695}" presName="vert2" presStyleCnt="0"/>
      <dgm:spPr/>
    </dgm:pt>
    <dgm:pt modelId="{84EA0EB5-AD3F-4CF7-A13F-83A07366E21E}" type="pres">
      <dgm:prSet presAssocID="{511422E1-A79B-4D4E-AB30-FC8760B94695}" presName="thinLine2b" presStyleLbl="callout" presStyleIdx="5" presStyleCnt="7" custFlipVert="1" custSzY="6696" custScaleX="77264" custLinFactNeighborX="31153"/>
      <dgm:spPr/>
    </dgm:pt>
    <dgm:pt modelId="{6D687712-8DF2-4480-ADC8-078643DC7E7C}" type="pres">
      <dgm:prSet presAssocID="{511422E1-A79B-4D4E-AB30-FC8760B94695}" presName="vertSpace2b" presStyleCnt="0"/>
      <dgm:spPr/>
    </dgm:pt>
    <dgm:pt modelId="{6F2909EF-4ED0-4B85-9247-4A33029301DE}" type="pres">
      <dgm:prSet presAssocID="{9C515C7A-3970-45F6-A854-6C163D1FA348}" presName="horz2" presStyleCnt="0"/>
      <dgm:spPr/>
    </dgm:pt>
    <dgm:pt modelId="{14A79A97-CC66-4398-8EC4-4F328ADA2F67}" type="pres">
      <dgm:prSet presAssocID="{9C515C7A-3970-45F6-A854-6C163D1FA348}" presName="horzSpace2" presStyleCnt="0"/>
      <dgm:spPr/>
    </dgm:pt>
    <dgm:pt modelId="{A1E57311-A9EA-45CB-BEED-A73375B5483E}" type="pres">
      <dgm:prSet presAssocID="{9C515C7A-3970-45F6-A854-6C163D1FA348}" presName="tx2" presStyleLbl="revTx" presStyleIdx="7" presStyleCnt="9" custScaleX="78108" custLinFactNeighborX="22068"/>
      <dgm:spPr/>
      <dgm:t>
        <a:bodyPr/>
        <a:lstStyle/>
        <a:p>
          <a:pPr latinLnBrk="1"/>
          <a:endParaRPr lang="ko-KR" altLang="en-US"/>
        </a:p>
      </dgm:t>
    </dgm:pt>
    <dgm:pt modelId="{AF8E8A46-A09D-4287-A5C0-62FC0E488297}" type="pres">
      <dgm:prSet presAssocID="{9C515C7A-3970-45F6-A854-6C163D1FA348}" presName="vert2" presStyleCnt="0"/>
      <dgm:spPr/>
    </dgm:pt>
    <dgm:pt modelId="{98EF6679-2314-45AC-9F73-282FFEB3664B}" type="pres">
      <dgm:prSet presAssocID="{9C515C7A-3970-45F6-A854-6C163D1FA348}" presName="thinLine2b" presStyleLbl="callout" presStyleIdx="6" presStyleCnt="7"/>
      <dgm:spPr/>
    </dgm:pt>
    <dgm:pt modelId="{DF74D98F-7261-4925-BB30-F9F25D087A2B}" type="pres">
      <dgm:prSet presAssocID="{9C515C7A-3970-45F6-A854-6C163D1FA348}" presName="vertSpace2b" presStyleCnt="0"/>
      <dgm:spPr/>
    </dgm:pt>
    <dgm:pt modelId="{FAD02469-E409-4BB9-84BE-AA5CF1C51EFB}" type="pres">
      <dgm:prSet presAssocID="{B9E32318-B63D-47EF-91F7-E015B7E380F2}" presName="thickLine" presStyleLbl="alignNode1" presStyleIdx="1" presStyleCnt="2"/>
      <dgm:spPr/>
    </dgm:pt>
    <dgm:pt modelId="{58779478-E9C1-4BAE-A985-5A3A7C18A8C9}" type="pres">
      <dgm:prSet presAssocID="{B9E32318-B63D-47EF-91F7-E015B7E380F2}" presName="horz1" presStyleCnt="0"/>
      <dgm:spPr/>
    </dgm:pt>
    <dgm:pt modelId="{EC7AA073-29AA-4B31-B374-5C5955A5DC82}" type="pres">
      <dgm:prSet presAssocID="{B9E32318-B63D-47EF-91F7-E015B7E380F2}" presName="tx1" presStyleLbl="revTx" presStyleIdx="8" presStyleCnt="9" custFlipVert="1" custScaleY="2552"/>
      <dgm:spPr/>
      <dgm:t>
        <a:bodyPr/>
        <a:lstStyle/>
        <a:p>
          <a:pPr latinLnBrk="1"/>
          <a:endParaRPr lang="ko-KR" altLang="en-US"/>
        </a:p>
      </dgm:t>
    </dgm:pt>
    <dgm:pt modelId="{2A26217C-EDA6-48D1-BFCD-0376B62BD72E}" type="pres">
      <dgm:prSet presAssocID="{B9E32318-B63D-47EF-91F7-E015B7E380F2}" presName="vert1" presStyleCnt="0"/>
      <dgm:spPr/>
    </dgm:pt>
  </dgm:ptLst>
  <dgm:cxnLst>
    <dgm:cxn modelId="{D8B76428-8542-44D9-A919-A6CE85E6B3D8}" type="presOf" srcId="{B9E32318-B63D-47EF-91F7-E015B7E380F2}" destId="{EC7AA073-29AA-4B31-B374-5C5955A5DC82}" srcOrd="0" destOrd="0" presId="urn:microsoft.com/office/officeart/2008/layout/LinedList"/>
    <dgm:cxn modelId="{FE7A6A6C-5BEC-4239-8CBA-6B9757F43DB8}" type="presOf" srcId="{840A0E35-6A13-486D-9B51-C40624821CF7}" destId="{B9711E86-4044-4AA0-BF66-3ABD3EF023F1}" srcOrd="0" destOrd="0" presId="urn:microsoft.com/office/officeart/2008/layout/LinedList"/>
    <dgm:cxn modelId="{46FC1160-2A91-40DD-A209-A614CA193BD0}" type="presOf" srcId="{2E2CB638-C9A0-4614-9A9F-EE8F7F789DC0}" destId="{7DA204CA-58A2-423C-A5AE-99955B996CDD}" srcOrd="0" destOrd="0" presId="urn:microsoft.com/office/officeart/2008/layout/LinedList"/>
    <dgm:cxn modelId="{37F5538C-4A89-44AA-8140-38AF3D957119}" srcId="{840A0E35-6A13-486D-9B51-C40624821CF7}" destId="{AC497EEE-84EF-4AE5-B29D-4F6853A15C05}" srcOrd="0" destOrd="0" parTransId="{8B383EB8-9F74-49C7-9EB3-03B5EB49433C}" sibTransId="{C0181D94-C946-49EB-B9E1-10730F1AB79F}"/>
    <dgm:cxn modelId="{02EC1893-77FE-4DA4-8597-68F33AE0003E}" srcId="{840A0E35-6A13-486D-9B51-C40624821CF7}" destId="{511422E1-A79B-4D4E-AB30-FC8760B94695}" srcOrd="5" destOrd="0" parTransId="{A6F3586C-D45A-4D26-97C2-DBA9E0DA2328}" sibTransId="{BBB4253D-78F1-4469-9710-CC43382823CB}"/>
    <dgm:cxn modelId="{24811766-6BAB-49D5-BCFE-5BC21320B20C}" srcId="{840A0E35-6A13-486D-9B51-C40624821CF7}" destId="{FC4BF8C1-1F04-45ED-9F48-6662173433B9}" srcOrd="1" destOrd="0" parTransId="{5A04DFC1-261D-4C4B-8392-3AA02C7BC1C6}" sibTransId="{EB5CD0F2-4D35-4DBC-9664-E8B52ED4493C}"/>
    <dgm:cxn modelId="{16A6FFD4-51FC-4250-B0F8-56582B4C4827}" type="presOf" srcId="{C253F8D3-20CB-47E2-962E-66334CB4B127}" destId="{9C1222F3-8545-4929-8300-054C77FCD7E2}" srcOrd="0" destOrd="0" presId="urn:microsoft.com/office/officeart/2008/layout/LinedList"/>
    <dgm:cxn modelId="{5A7832D9-E33C-4C9B-9B60-3AAF0F6D2F00}" srcId="{840A0E35-6A13-486D-9B51-C40624821CF7}" destId="{C253F8D3-20CB-47E2-962E-66334CB4B127}" srcOrd="3" destOrd="0" parTransId="{1399B3C2-B094-40EE-AB7D-0A396ED20E4E}" sibTransId="{DA7D7EDA-62C3-4F2C-83E8-71B60FC38256}"/>
    <dgm:cxn modelId="{45D4F582-A397-4973-BE3C-B3CE9160F696}" type="presOf" srcId="{87248893-0738-42F6-AF43-2C7393830812}" destId="{8BEB89BA-0A66-4CAA-AC08-2F5174F6EA7B}" srcOrd="0" destOrd="0" presId="urn:microsoft.com/office/officeart/2008/layout/LinedList"/>
    <dgm:cxn modelId="{4C21743A-A852-426C-BD6B-A355DF3E65AB}" srcId="{840A0E35-6A13-486D-9B51-C40624821CF7}" destId="{9C515C7A-3970-45F6-A854-6C163D1FA348}" srcOrd="6" destOrd="0" parTransId="{0FE2DBCD-6C38-409D-BE7A-A85BA4BDF7F7}" sibTransId="{D3ED5E99-95FA-4CD7-984E-CF1B189CF096}"/>
    <dgm:cxn modelId="{8B393F98-F5C4-4A46-AAC4-E03588078278}" srcId="{840A0E35-6A13-486D-9B51-C40624821CF7}" destId="{2E2CB638-C9A0-4614-9A9F-EE8F7F789DC0}" srcOrd="2" destOrd="0" parTransId="{06401913-6410-4490-BB04-8719397E066A}" sibTransId="{6375D408-E4D6-4219-A6F8-688D848CC9F9}"/>
    <dgm:cxn modelId="{7BA6423B-B49F-469E-BD0E-C06BA4152F46}" type="presOf" srcId="{511422E1-A79B-4D4E-AB30-FC8760B94695}" destId="{645E93FE-92D3-4F22-A9CA-5451E76F966F}" srcOrd="0" destOrd="0" presId="urn:microsoft.com/office/officeart/2008/layout/LinedList"/>
    <dgm:cxn modelId="{BC2EE505-38BB-4CD2-BC49-39C27981A2A6}" type="presOf" srcId="{FC4BF8C1-1F04-45ED-9F48-6662173433B9}" destId="{5E5430BA-5F48-4CA9-B893-B83520CBCE5B}" srcOrd="0" destOrd="0" presId="urn:microsoft.com/office/officeart/2008/layout/LinedList"/>
    <dgm:cxn modelId="{3398C40E-DCD2-45B7-8C2A-7E9AFD9E4C3E}" type="presOf" srcId="{8159BA14-FF9E-4976-81BD-726E686D4F03}" destId="{48C07D5E-BF34-4226-A0DD-D8C8EE1C8E98}" srcOrd="0" destOrd="0" presId="urn:microsoft.com/office/officeart/2008/layout/LinedList"/>
    <dgm:cxn modelId="{E345E60E-D58E-40E5-A6B8-FD60ADE58305}" type="presOf" srcId="{AC497EEE-84EF-4AE5-B29D-4F6853A15C05}" destId="{C3522A75-03D7-4B59-BED2-2C752CB1AE4C}" srcOrd="0" destOrd="0" presId="urn:microsoft.com/office/officeart/2008/layout/LinedList"/>
    <dgm:cxn modelId="{EEEFCFF6-D4EA-4C35-A38B-68F8506B9328}" srcId="{840A0E35-6A13-486D-9B51-C40624821CF7}" destId="{8159BA14-FF9E-4976-81BD-726E686D4F03}" srcOrd="4" destOrd="0" parTransId="{48E6E9D2-974E-4BB7-9A16-F08FD7A0604F}" sibTransId="{17883292-658D-4627-8B3C-015B12108C48}"/>
    <dgm:cxn modelId="{FE3792D2-B4F7-47A5-BE24-3EF36955D6B7}" srcId="{87248893-0738-42F6-AF43-2C7393830812}" destId="{B9E32318-B63D-47EF-91F7-E015B7E380F2}" srcOrd="1" destOrd="0" parTransId="{A54B5AF5-F800-4F73-B722-16D4E9D30776}" sibTransId="{7F3A6A89-D6D5-403D-9249-A775B0791778}"/>
    <dgm:cxn modelId="{9092289F-B0AC-4088-9660-241DED596C39}" type="presOf" srcId="{9C515C7A-3970-45F6-A854-6C163D1FA348}" destId="{A1E57311-A9EA-45CB-BEED-A73375B5483E}" srcOrd="0" destOrd="0" presId="urn:microsoft.com/office/officeart/2008/layout/LinedList"/>
    <dgm:cxn modelId="{6D8E6A42-630D-4F26-8EB5-80BB43963F40}" srcId="{87248893-0738-42F6-AF43-2C7393830812}" destId="{840A0E35-6A13-486D-9B51-C40624821CF7}" srcOrd="0" destOrd="0" parTransId="{F6DA867C-2730-4E1A-81BE-F18242ED3497}" sibTransId="{800F8528-E603-4831-B7E2-FE27C5F54D50}"/>
    <dgm:cxn modelId="{75A2F669-6382-4D9E-B43F-BE99441FA44E}" type="presParOf" srcId="{8BEB89BA-0A66-4CAA-AC08-2F5174F6EA7B}" destId="{04F33E12-B264-41E2-ABC6-321AD23B7645}" srcOrd="0" destOrd="0" presId="urn:microsoft.com/office/officeart/2008/layout/LinedList"/>
    <dgm:cxn modelId="{CB6DE01E-F585-4AD1-B411-D08345145925}" type="presParOf" srcId="{8BEB89BA-0A66-4CAA-AC08-2F5174F6EA7B}" destId="{2FB52579-D359-4800-ADBB-0672D3D0E486}" srcOrd="1" destOrd="0" presId="urn:microsoft.com/office/officeart/2008/layout/LinedList"/>
    <dgm:cxn modelId="{8A7E1C9D-43F3-4014-90BC-C28427B49D0F}" type="presParOf" srcId="{2FB52579-D359-4800-ADBB-0672D3D0E486}" destId="{B9711E86-4044-4AA0-BF66-3ABD3EF023F1}" srcOrd="0" destOrd="0" presId="urn:microsoft.com/office/officeart/2008/layout/LinedList"/>
    <dgm:cxn modelId="{F6CE6648-94EC-4A27-91C3-8BB6C5372035}" type="presParOf" srcId="{2FB52579-D359-4800-ADBB-0672D3D0E486}" destId="{B6A1B313-AC80-4AEA-8A5D-3427B41F3677}" srcOrd="1" destOrd="0" presId="urn:microsoft.com/office/officeart/2008/layout/LinedList"/>
    <dgm:cxn modelId="{E769C515-DD62-479B-84B3-42CDC86C2B23}" type="presParOf" srcId="{B6A1B313-AC80-4AEA-8A5D-3427B41F3677}" destId="{A49EF210-A148-495D-8B20-7BEDB0F18651}" srcOrd="0" destOrd="0" presId="urn:microsoft.com/office/officeart/2008/layout/LinedList"/>
    <dgm:cxn modelId="{63E164FA-D2DF-43C8-A178-E5C3DE0C1D1C}" type="presParOf" srcId="{B6A1B313-AC80-4AEA-8A5D-3427B41F3677}" destId="{F661CDCB-FA7F-4171-9026-7F60101379CB}" srcOrd="1" destOrd="0" presId="urn:microsoft.com/office/officeart/2008/layout/LinedList"/>
    <dgm:cxn modelId="{F3641655-CA63-4CDF-82DC-2AD74739541A}" type="presParOf" srcId="{F661CDCB-FA7F-4171-9026-7F60101379CB}" destId="{7FE364C6-7A25-48C9-B206-7626C4AB3CC2}" srcOrd="0" destOrd="0" presId="urn:microsoft.com/office/officeart/2008/layout/LinedList"/>
    <dgm:cxn modelId="{B7333554-1BB6-4CDB-9AB3-167FF007E82C}" type="presParOf" srcId="{F661CDCB-FA7F-4171-9026-7F60101379CB}" destId="{C3522A75-03D7-4B59-BED2-2C752CB1AE4C}" srcOrd="1" destOrd="0" presId="urn:microsoft.com/office/officeart/2008/layout/LinedList"/>
    <dgm:cxn modelId="{E776A342-546D-49D4-B82A-4B38264E91CD}" type="presParOf" srcId="{F661CDCB-FA7F-4171-9026-7F60101379CB}" destId="{CE39D6F4-21BE-4536-9DB7-17FCB7D7C0B9}" srcOrd="2" destOrd="0" presId="urn:microsoft.com/office/officeart/2008/layout/LinedList"/>
    <dgm:cxn modelId="{F78239DB-3A79-47AD-BA5B-89631B847DBF}" type="presParOf" srcId="{B6A1B313-AC80-4AEA-8A5D-3427B41F3677}" destId="{C3977AC6-95B5-43EF-9B46-9DCF7C026A05}" srcOrd="2" destOrd="0" presId="urn:microsoft.com/office/officeart/2008/layout/LinedList"/>
    <dgm:cxn modelId="{183BB34B-3C6F-40A5-88D5-A44BCE9225EC}" type="presParOf" srcId="{B6A1B313-AC80-4AEA-8A5D-3427B41F3677}" destId="{A7A1F482-67B6-4393-9024-12B9078A47F9}" srcOrd="3" destOrd="0" presId="urn:microsoft.com/office/officeart/2008/layout/LinedList"/>
    <dgm:cxn modelId="{5A0D7FCD-81E8-4DB2-B22E-B9FC2AAEEDAD}" type="presParOf" srcId="{B6A1B313-AC80-4AEA-8A5D-3427B41F3677}" destId="{E67BF84E-9341-4EE4-B867-B171299A69FD}" srcOrd="4" destOrd="0" presId="urn:microsoft.com/office/officeart/2008/layout/LinedList"/>
    <dgm:cxn modelId="{352AE5B7-362A-4713-BA06-67DE461B1EA8}" type="presParOf" srcId="{E67BF84E-9341-4EE4-B867-B171299A69FD}" destId="{B1E3E267-C6EE-45EE-8E20-79C2B9F4B913}" srcOrd="0" destOrd="0" presId="urn:microsoft.com/office/officeart/2008/layout/LinedList"/>
    <dgm:cxn modelId="{3A8F6D00-B557-4B55-819E-F9A09662D706}" type="presParOf" srcId="{E67BF84E-9341-4EE4-B867-B171299A69FD}" destId="{5E5430BA-5F48-4CA9-B893-B83520CBCE5B}" srcOrd="1" destOrd="0" presId="urn:microsoft.com/office/officeart/2008/layout/LinedList"/>
    <dgm:cxn modelId="{A4770254-D909-4CC4-9AAC-8061C1B1CA0F}" type="presParOf" srcId="{E67BF84E-9341-4EE4-B867-B171299A69FD}" destId="{4E2BD6D2-4965-48A3-8AA5-799A09588CC8}" srcOrd="2" destOrd="0" presId="urn:microsoft.com/office/officeart/2008/layout/LinedList"/>
    <dgm:cxn modelId="{824C4991-9893-4EF0-8809-1FA2626563A4}" type="presParOf" srcId="{B6A1B313-AC80-4AEA-8A5D-3427B41F3677}" destId="{3E4EE018-FAE7-4442-960C-AE357DB80ECB}" srcOrd="5" destOrd="0" presId="urn:microsoft.com/office/officeart/2008/layout/LinedList"/>
    <dgm:cxn modelId="{5FA70F0D-E405-445F-9F26-F57C384D44D8}" type="presParOf" srcId="{B6A1B313-AC80-4AEA-8A5D-3427B41F3677}" destId="{1165BFC1-1FB5-47EE-97A5-B8814EAE400E}" srcOrd="6" destOrd="0" presId="urn:microsoft.com/office/officeart/2008/layout/LinedList"/>
    <dgm:cxn modelId="{20AED333-CB14-4A2B-BC41-FFC2B958549C}" type="presParOf" srcId="{B6A1B313-AC80-4AEA-8A5D-3427B41F3677}" destId="{6220E393-C98D-4A3B-96DB-C1E2DB6C0ADB}" srcOrd="7" destOrd="0" presId="urn:microsoft.com/office/officeart/2008/layout/LinedList"/>
    <dgm:cxn modelId="{658AAC74-3867-41BF-A019-0AFADE9F704A}" type="presParOf" srcId="{6220E393-C98D-4A3B-96DB-C1E2DB6C0ADB}" destId="{92340D5B-0D75-4CEB-A377-A27E9311864C}" srcOrd="0" destOrd="0" presId="urn:microsoft.com/office/officeart/2008/layout/LinedList"/>
    <dgm:cxn modelId="{B028B019-1716-467B-9B9F-6382B518C5E2}" type="presParOf" srcId="{6220E393-C98D-4A3B-96DB-C1E2DB6C0ADB}" destId="{7DA204CA-58A2-423C-A5AE-99955B996CDD}" srcOrd="1" destOrd="0" presId="urn:microsoft.com/office/officeart/2008/layout/LinedList"/>
    <dgm:cxn modelId="{159DB836-19E0-4841-A132-652A0B710C10}" type="presParOf" srcId="{6220E393-C98D-4A3B-96DB-C1E2DB6C0ADB}" destId="{CFCD83DE-C2B8-4290-83B8-B73995C14C27}" srcOrd="2" destOrd="0" presId="urn:microsoft.com/office/officeart/2008/layout/LinedList"/>
    <dgm:cxn modelId="{E4D4D43A-D5CE-4CBA-ACA9-9A4644B4F5F0}" type="presParOf" srcId="{B6A1B313-AC80-4AEA-8A5D-3427B41F3677}" destId="{5030A67F-04E6-4179-BE2C-7E75BE36EB92}" srcOrd="8" destOrd="0" presId="urn:microsoft.com/office/officeart/2008/layout/LinedList"/>
    <dgm:cxn modelId="{3A5222CA-D93E-4BB9-9F53-24DF422527FE}" type="presParOf" srcId="{B6A1B313-AC80-4AEA-8A5D-3427B41F3677}" destId="{9F346035-94CF-4109-9CA5-C5460BC806E2}" srcOrd="9" destOrd="0" presId="urn:microsoft.com/office/officeart/2008/layout/LinedList"/>
    <dgm:cxn modelId="{4F4ACD52-ECA6-4271-AF5E-DDAC6A28C5A2}" type="presParOf" srcId="{B6A1B313-AC80-4AEA-8A5D-3427B41F3677}" destId="{164EF905-1B01-4632-9922-23C2FE7E5AC0}" srcOrd="10" destOrd="0" presId="urn:microsoft.com/office/officeart/2008/layout/LinedList"/>
    <dgm:cxn modelId="{083E75D5-FE1F-41B3-9CB0-A16771A49CC7}" type="presParOf" srcId="{164EF905-1B01-4632-9922-23C2FE7E5AC0}" destId="{1D37CE5F-6C61-4A76-B120-B8D0D31B9490}" srcOrd="0" destOrd="0" presId="urn:microsoft.com/office/officeart/2008/layout/LinedList"/>
    <dgm:cxn modelId="{18222081-7B02-4B46-BE97-7A161CD31A2F}" type="presParOf" srcId="{164EF905-1B01-4632-9922-23C2FE7E5AC0}" destId="{9C1222F3-8545-4929-8300-054C77FCD7E2}" srcOrd="1" destOrd="0" presId="urn:microsoft.com/office/officeart/2008/layout/LinedList"/>
    <dgm:cxn modelId="{685EB609-81F7-42F1-849B-C008FE35D567}" type="presParOf" srcId="{164EF905-1B01-4632-9922-23C2FE7E5AC0}" destId="{A064221A-3FB0-45C5-B222-275992C4C86E}" srcOrd="2" destOrd="0" presId="urn:microsoft.com/office/officeart/2008/layout/LinedList"/>
    <dgm:cxn modelId="{F6B2363D-1776-46AA-ACB4-B600DBB2E7AC}" type="presParOf" srcId="{B6A1B313-AC80-4AEA-8A5D-3427B41F3677}" destId="{B00BB476-B349-4B6D-B150-5975B292C86B}" srcOrd="11" destOrd="0" presId="urn:microsoft.com/office/officeart/2008/layout/LinedList"/>
    <dgm:cxn modelId="{F040B493-23AC-4F72-99B3-65995213E83D}" type="presParOf" srcId="{B6A1B313-AC80-4AEA-8A5D-3427B41F3677}" destId="{90F6ED31-3F5A-47A6-B57A-7191540B66F1}" srcOrd="12" destOrd="0" presId="urn:microsoft.com/office/officeart/2008/layout/LinedList"/>
    <dgm:cxn modelId="{B207D201-00B2-46D0-BD4E-B63A4BB2845D}" type="presParOf" srcId="{B6A1B313-AC80-4AEA-8A5D-3427B41F3677}" destId="{81798B8A-3CE4-491B-B637-9F62FD183F09}" srcOrd="13" destOrd="0" presId="urn:microsoft.com/office/officeart/2008/layout/LinedList"/>
    <dgm:cxn modelId="{D4D468F5-E38C-4105-9C16-B17B43208B9D}" type="presParOf" srcId="{81798B8A-3CE4-491B-B637-9F62FD183F09}" destId="{3E2E3ED2-64DE-40AC-A34C-E41853A83AF0}" srcOrd="0" destOrd="0" presId="urn:microsoft.com/office/officeart/2008/layout/LinedList"/>
    <dgm:cxn modelId="{DEC95EE5-CA5C-4AAE-93DC-F7EFEA764999}" type="presParOf" srcId="{81798B8A-3CE4-491B-B637-9F62FD183F09}" destId="{48C07D5E-BF34-4226-A0DD-D8C8EE1C8E98}" srcOrd="1" destOrd="0" presId="urn:microsoft.com/office/officeart/2008/layout/LinedList"/>
    <dgm:cxn modelId="{BD79A4E2-76A5-46E3-84AA-84E543E8E589}" type="presParOf" srcId="{81798B8A-3CE4-491B-B637-9F62FD183F09}" destId="{C04292E0-EB2D-407F-A305-8A967A64FE0E}" srcOrd="2" destOrd="0" presId="urn:microsoft.com/office/officeart/2008/layout/LinedList"/>
    <dgm:cxn modelId="{0955D5E3-E780-493C-8478-AB129E73A254}" type="presParOf" srcId="{B6A1B313-AC80-4AEA-8A5D-3427B41F3677}" destId="{5B4AAFF1-014A-4E0D-ACCC-3837B8BC5429}" srcOrd="14" destOrd="0" presId="urn:microsoft.com/office/officeart/2008/layout/LinedList"/>
    <dgm:cxn modelId="{8F1F4340-1918-4EC0-A238-1CBE785A5337}" type="presParOf" srcId="{B6A1B313-AC80-4AEA-8A5D-3427B41F3677}" destId="{451AEA78-DA90-4BEB-BE62-05B5961E8541}" srcOrd="15" destOrd="0" presId="urn:microsoft.com/office/officeart/2008/layout/LinedList"/>
    <dgm:cxn modelId="{CA74A619-D50C-41E7-8DBF-EACEDE524C2C}" type="presParOf" srcId="{B6A1B313-AC80-4AEA-8A5D-3427B41F3677}" destId="{E9016E68-96F2-458A-8440-DE45AA26E286}" srcOrd="16" destOrd="0" presId="urn:microsoft.com/office/officeart/2008/layout/LinedList"/>
    <dgm:cxn modelId="{0740376F-5355-4DB3-8D4D-B960E078A7C5}" type="presParOf" srcId="{E9016E68-96F2-458A-8440-DE45AA26E286}" destId="{5D891814-F0DD-4704-8CD0-023BB296BD85}" srcOrd="0" destOrd="0" presId="urn:microsoft.com/office/officeart/2008/layout/LinedList"/>
    <dgm:cxn modelId="{BCB8E8E9-5FED-49BB-BBDD-82FECFD76444}" type="presParOf" srcId="{E9016E68-96F2-458A-8440-DE45AA26E286}" destId="{645E93FE-92D3-4F22-A9CA-5451E76F966F}" srcOrd="1" destOrd="0" presId="urn:microsoft.com/office/officeart/2008/layout/LinedList"/>
    <dgm:cxn modelId="{96C15B10-B1F9-4D21-BAE0-B0A30225E84A}" type="presParOf" srcId="{E9016E68-96F2-458A-8440-DE45AA26E286}" destId="{8125F12F-E29B-473A-9511-972CE2F5A201}" srcOrd="2" destOrd="0" presId="urn:microsoft.com/office/officeart/2008/layout/LinedList"/>
    <dgm:cxn modelId="{13EB2294-67AD-4C69-A318-4991B76050FC}" type="presParOf" srcId="{B6A1B313-AC80-4AEA-8A5D-3427B41F3677}" destId="{84EA0EB5-AD3F-4CF7-A13F-83A07366E21E}" srcOrd="17" destOrd="0" presId="urn:microsoft.com/office/officeart/2008/layout/LinedList"/>
    <dgm:cxn modelId="{31DBC183-1AF3-481E-8718-30ADD65D9FD4}" type="presParOf" srcId="{B6A1B313-AC80-4AEA-8A5D-3427B41F3677}" destId="{6D687712-8DF2-4480-ADC8-078643DC7E7C}" srcOrd="18" destOrd="0" presId="urn:microsoft.com/office/officeart/2008/layout/LinedList"/>
    <dgm:cxn modelId="{BF45474A-141C-44CA-9BFF-40C99DF6C72C}" type="presParOf" srcId="{B6A1B313-AC80-4AEA-8A5D-3427B41F3677}" destId="{6F2909EF-4ED0-4B85-9247-4A33029301DE}" srcOrd="19" destOrd="0" presId="urn:microsoft.com/office/officeart/2008/layout/LinedList"/>
    <dgm:cxn modelId="{36AF8ABE-237C-47B4-A1C3-83D18789E84D}" type="presParOf" srcId="{6F2909EF-4ED0-4B85-9247-4A33029301DE}" destId="{14A79A97-CC66-4398-8EC4-4F328ADA2F67}" srcOrd="0" destOrd="0" presId="urn:microsoft.com/office/officeart/2008/layout/LinedList"/>
    <dgm:cxn modelId="{4E06F29F-0519-44A0-953D-EB182648613C}" type="presParOf" srcId="{6F2909EF-4ED0-4B85-9247-4A33029301DE}" destId="{A1E57311-A9EA-45CB-BEED-A73375B5483E}" srcOrd="1" destOrd="0" presId="urn:microsoft.com/office/officeart/2008/layout/LinedList"/>
    <dgm:cxn modelId="{9055242D-7584-40B2-ADF8-423EA2419647}" type="presParOf" srcId="{6F2909EF-4ED0-4B85-9247-4A33029301DE}" destId="{AF8E8A46-A09D-4287-A5C0-62FC0E488297}" srcOrd="2" destOrd="0" presId="urn:microsoft.com/office/officeart/2008/layout/LinedList"/>
    <dgm:cxn modelId="{744B84B4-DA80-4CE3-9937-1A8747DE3ECF}" type="presParOf" srcId="{B6A1B313-AC80-4AEA-8A5D-3427B41F3677}" destId="{98EF6679-2314-45AC-9F73-282FFEB3664B}" srcOrd="20" destOrd="0" presId="urn:microsoft.com/office/officeart/2008/layout/LinedList"/>
    <dgm:cxn modelId="{D5CDDA26-7DFF-4BB9-8830-2E39FB2A5FC7}" type="presParOf" srcId="{B6A1B313-AC80-4AEA-8A5D-3427B41F3677}" destId="{DF74D98F-7261-4925-BB30-F9F25D087A2B}" srcOrd="21" destOrd="0" presId="urn:microsoft.com/office/officeart/2008/layout/LinedList"/>
    <dgm:cxn modelId="{EB19BCB2-5DBC-4010-859C-3E4ACD6146E0}" type="presParOf" srcId="{8BEB89BA-0A66-4CAA-AC08-2F5174F6EA7B}" destId="{FAD02469-E409-4BB9-84BE-AA5CF1C51EFB}" srcOrd="2" destOrd="0" presId="urn:microsoft.com/office/officeart/2008/layout/LinedList"/>
    <dgm:cxn modelId="{0BE03323-F4DD-4337-842C-337EC19BE979}" type="presParOf" srcId="{8BEB89BA-0A66-4CAA-AC08-2F5174F6EA7B}" destId="{58779478-E9C1-4BAE-A985-5A3A7C18A8C9}" srcOrd="3" destOrd="0" presId="urn:microsoft.com/office/officeart/2008/layout/LinedList"/>
    <dgm:cxn modelId="{8B365A16-3921-49E0-95C2-FE680DA3E19E}" type="presParOf" srcId="{58779478-E9C1-4BAE-A985-5A3A7C18A8C9}" destId="{EC7AA073-29AA-4B31-B374-5C5955A5DC82}" srcOrd="0" destOrd="0" presId="urn:microsoft.com/office/officeart/2008/layout/LinedList"/>
    <dgm:cxn modelId="{6A9C765A-3E24-48A2-9350-DA74520EFA29}" type="presParOf" srcId="{58779478-E9C1-4BAE-A985-5A3A7C18A8C9}" destId="{2A26217C-EDA6-48D1-BFCD-0376B62BD72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EF93D9-1045-4EC6-8707-92666A5D7CF0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03D52675-7756-49EB-8FA3-8C44C7922E9E}">
      <dgm:prSet phldrT="[텍스트]" custT="1"/>
      <dgm:spPr/>
      <dgm:t>
        <a:bodyPr/>
        <a:lstStyle/>
        <a:p>
          <a:pPr latinLnBrk="1"/>
          <a:r>
            <a:rPr lang="ko-KR" altLang="en-US" sz="24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rPr>
            <a:t>저온시공성</a:t>
          </a:r>
          <a:endParaRPr lang="ko-KR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7D96A8CB-6B42-4628-9B05-72E3E3756F10}" type="parTrans" cxnId="{A3D3B1FA-3573-4B81-A453-5FE23886266F}">
      <dgm:prSet/>
      <dgm:spPr/>
      <dgm:t>
        <a:bodyPr/>
        <a:lstStyle/>
        <a:p>
          <a:pPr latinLnBrk="1"/>
          <a:endParaRPr lang="ko-KR" altLang="en-US" sz="20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81653867-81C4-48B3-8C91-9E9B0B4814D7}" type="sibTrans" cxnId="{A3D3B1FA-3573-4B81-A453-5FE23886266F}">
      <dgm:prSet/>
      <dgm:spPr/>
      <dgm:t>
        <a:bodyPr/>
        <a:lstStyle/>
        <a:p>
          <a:pPr latinLnBrk="1"/>
          <a:endParaRPr lang="ko-KR" altLang="en-US" sz="20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7228E7C5-8CC3-495A-8825-3F5DA49E6675}">
      <dgm:prSet phldrT="[텍스트]" custT="1"/>
      <dgm:spPr/>
      <dgm:t>
        <a:bodyPr/>
        <a:lstStyle/>
        <a:p>
          <a:pPr latinLnBrk="1"/>
          <a:r>
            <a:rPr lang="ko-KR" altLang="en-US" sz="18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겨울철 발포우수</a:t>
          </a:r>
          <a:endParaRPr lang="ko-KR" altLang="en-US" sz="1800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3D47D18D-F48D-4216-A24D-457597BC5694}" type="parTrans" cxnId="{EC1F5093-F866-432F-90CC-1F6C1AF07B87}">
      <dgm:prSet/>
      <dgm:spPr/>
      <dgm:t>
        <a:bodyPr/>
        <a:lstStyle/>
        <a:p>
          <a:pPr latinLnBrk="1"/>
          <a:endParaRPr lang="ko-KR" altLang="en-US" sz="20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900FA056-F172-4565-943B-296685125094}" type="sibTrans" cxnId="{EC1F5093-F866-432F-90CC-1F6C1AF07B87}">
      <dgm:prSet/>
      <dgm:spPr/>
      <dgm:t>
        <a:bodyPr/>
        <a:lstStyle/>
        <a:p>
          <a:pPr latinLnBrk="1"/>
          <a:endParaRPr lang="ko-KR" altLang="en-US" sz="20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D026DD14-8B43-44E1-8838-790BF9269AB1}">
      <dgm:prSet phldrT="[텍스트]" custT="1"/>
      <dgm:spPr/>
      <dgm:t>
        <a:bodyPr/>
        <a:lstStyle/>
        <a:p>
          <a:pPr latinLnBrk="1"/>
          <a:r>
            <a:rPr lang="ko-KR" altLang="en-US" sz="24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rPr>
            <a:t>친환경성</a:t>
          </a:r>
          <a:endParaRPr lang="ko-KR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ABDD9E49-1F38-477E-AA1A-06F0DE54321B}" type="parTrans" cxnId="{1856FE3C-349A-482F-81D7-9DDBFF62AE5C}">
      <dgm:prSet/>
      <dgm:spPr/>
      <dgm:t>
        <a:bodyPr/>
        <a:lstStyle/>
        <a:p>
          <a:pPr latinLnBrk="1"/>
          <a:endParaRPr lang="ko-KR" altLang="en-US" sz="20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1723F028-071E-45F2-9EB8-DFBDDAEFF474}" type="sibTrans" cxnId="{1856FE3C-349A-482F-81D7-9DDBFF62AE5C}">
      <dgm:prSet/>
      <dgm:spPr/>
      <dgm:t>
        <a:bodyPr/>
        <a:lstStyle/>
        <a:p>
          <a:pPr latinLnBrk="1"/>
          <a:endParaRPr lang="ko-KR" altLang="en-US" sz="20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D8DFC8EE-B03F-4B95-972D-F99E96469431}">
      <dgm:prSet phldrT="[텍스트]" custT="1"/>
      <dgm:spPr/>
      <dgm:t>
        <a:bodyPr/>
        <a:lstStyle/>
        <a:p>
          <a:pPr latinLnBrk="1"/>
          <a:r>
            <a:rPr lang="en-US" altLang="ko-KR" sz="24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 </a:t>
          </a:r>
          <a:endParaRPr lang="ko-KR" altLang="en-US" sz="2400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CE6B20DF-9078-439A-B248-94D03514871C}" type="parTrans" cxnId="{D4F6157D-5850-4FF8-9AAF-FCA11D2CB516}">
      <dgm:prSet/>
      <dgm:spPr/>
      <dgm:t>
        <a:bodyPr/>
        <a:lstStyle/>
        <a:p>
          <a:pPr latinLnBrk="1"/>
          <a:endParaRPr lang="ko-KR" altLang="en-US" sz="20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80F0B3F5-1451-494C-9066-B15D0E2585D1}" type="sibTrans" cxnId="{D4F6157D-5850-4FF8-9AAF-FCA11D2CB516}">
      <dgm:prSet/>
      <dgm:spPr/>
      <dgm:t>
        <a:bodyPr/>
        <a:lstStyle/>
        <a:p>
          <a:pPr latinLnBrk="1"/>
          <a:endParaRPr lang="ko-KR" altLang="en-US" sz="20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192BD76D-2177-40A4-B759-E32CC7DEDB64}">
      <dgm:prSet phldrT="[텍스트]" custT="1"/>
      <dgm:spPr/>
      <dgm:t>
        <a:bodyPr/>
        <a:lstStyle/>
        <a:p>
          <a:pPr latinLnBrk="1"/>
          <a:r>
            <a:rPr lang="ko-KR" altLang="en-US" sz="18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납</a:t>
          </a:r>
          <a:r>
            <a:rPr lang="en-US" altLang="ko-KR" sz="18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(</a:t>
          </a:r>
          <a:r>
            <a:rPr lang="en-US" altLang="ko-KR" sz="1800" dirty="0" err="1" smtClean="0">
              <a:latin typeface="휴먼모음T" panose="02030504000101010101" pitchFamily="18" charset="-127"/>
              <a:ea typeface="휴먼모음T" panose="02030504000101010101" pitchFamily="18" charset="-127"/>
            </a:rPr>
            <a:t>Pb</a:t>
          </a:r>
          <a:r>
            <a:rPr lang="en-US" altLang="ko-KR" sz="18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)</a:t>
          </a:r>
          <a:r>
            <a:rPr lang="ko-KR" altLang="en-US" sz="18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촉매 배제</a:t>
          </a:r>
          <a:endParaRPr lang="ko-KR" altLang="en-US" sz="1800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1F19D6A4-110F-49E9-B6FF-0C43EE4201A0}" type="parTrans" cxnId="{E7123C16-AC22-46D2-8B88-C7B89439B4EC}">
      <dgm:prSet/>
      <dgm:spPr/>
      <dgm:t>
        <a:bodyPr/>
        <a:lstStyle/>
        <a:p>
          <a:pPr latinLnBrk="1"/>
          <a:endParaRPr lang="ko-KR" altLang="en-US" sz="20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205B3D04-4A79-4049-8D1E-69811AD76144}" type="sibTrans" cxnId="{E7123C16-AC22-46D2-8B88-C7B89439B4EC}">
      <dgm:prSet/>
      <dgm:spPr/>
      <dgm:t>
        <a:bodyPr/>
        <a:lstStyle/>
        <a:p>
          <a:pPr latinLnBrk="1"/>
          <a:endParaRPr lang="ko-KR" altLang="en-US" sz="20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032A52D9-3622-4A9B-A9D6-1529B1ABDAA3}">
      <dgm:prSet phldrT="[텍스트]" custT="1"/>
      <dgm:spPr/>
      <dgm:t>
        <a:bodyPr/>
        <a:lstStyle/>
        <a:p>
          <a:pPr latinLnBrk="1"/>
          <a:r>
            <a:rPr lang="ko-KR" altLang="en-US" sz="24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rPr>
            <a:t>난연성</a:t>
          </a:r>
          <a:endParaRPr lang="ko-KR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F439840A-7163-419D-B7EF-F719E07A8540}" type="parTrans" cxnId="{5AE12A12-BD39-44AB-BE91-FA2761A9869C}">
      <dgm:prSet/>
      <dgm:spPr/>
      <dgm:t>
        <a:bodyPr/>
        <a:lstStyle/>
        <a:p>
          <a:pPr latinLnBrk="1"/>
          <a:endParaRPr lang="ko-KR" altLang="en-US" sz="20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AD656262-7EB8-4A47-82E9-ACF0D7A6F443}" type="sibTrans" cxnId="{5AE12A12-BD39-44AB-BE91-FA2761A9869C}">
      <dgm:prSet/>
      <dgm:spPr/>
      <dgm:t>
        <a:bodyPr/>
        <a:lstStyle/>
        <a:p>
          <a:pPr latinLnBrk="1"/>
          <a:endParaRPr lang="ko-KR" altLang="en-US" sz="20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F32F15D8-DF34-437F-9737-AD12D298D9D6}">
      <dgm:prSet phldrT="[텍스트]" custT="1"/>
      <dgm:spPr/>
      <dgm:t>
        <a:bodyPr/>
        <a:lstStyle/>
        <a:p>
          <a:pPr latinLnBrk="1"/>
          <a:r>
            <a:rPr lang="en-US" altLang="ko-KR" sz="24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 </a:t>
          </a:r>
          <a:endParaRPr lang="ko-KR" altLang="en-US" sz="2400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AA81FBFE-1384-4642-BAAF-ED1EC717563B}" type="parTrans" cxnId="{813A87D4-7226-4783-8140-5C0FA8518204}">
      <dgm:prSet/>
      <dgm:spPr/>
      <dgm:t>
        <a:bodyPr/>
        <a:lstStyle/>
        <a:p>
          <a:pPr latinLnBrk="1"/>
          <a:endParaRPr lang="ko-KR" altLang="en-US" sz="20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9BFB0719-A73D-4A7B-AE00-D1BD20EBD61D}" type="sibTrans" cxnId="{813A87D4-7226-4783-8140-5C0FA8518204}">
      <dgm:prSet/>
      <dgm:spPr/>
      <dgm:t>
        <a:bodyPr/>
        <a:lstStyle/>
        <a:p>
          <a:pPr latinLnBrk="1"/>
          <a:endParaRPr lang="ko-KR" altLang="en-US" sz="20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059B561E-BDF8-4EEB-9E01-6A0211AE2EEF}">
      <dgm:prSet phldrT="[텍스트]" custT="1"/>
      <dgm:spPr/>
      <dgm:t>
        <a:bodyPr/>
        <a:lstStyle/>
        <a:p>
          <a:pPr latinLnBrk="1"/>
          <a:r>
            <a:rPr lang="ko-KR" altLang="en-US" sz="1800" dirty="0" err="1" smtClean="0">
              <a:latin typeface="휴먼모음T" panose="02030504000101010101" pitchFamily="18" charset="-127"/>
              <a:ea typeface="휴먼모음T" panose="02030504000101010101" pitchFamily="18" charset="-127"/>
            </a:rPr>
            <a:t>준불연</a:t>
          </a:r>
          <a:r>
            <a:rPr lang="ko-KR" altLang="en-US" sz="18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 성적보유</a:t>
          </a:r>
          <a:r>
            <a:rPr lang="en-US" altLang="ko-KR" sz="18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(</a:t>
          </a:r>
          <a:r>
            <a:rPr lang="ko-KR" altLang="en-US" sz="18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석고보드 </a:t>
          </a:r>
          <a:r>
            <a:rPr lang="en-US" altLang="ko-KR" sz="18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9.5T)</a:t>
          </a:r>
          <a:endParaRPr lang="ko-KR" altLang="en-US" sz="1800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C5B3233C-7649-48D5-8087-C29D506BB800}" type="parTrans" cxnId="{489849BC-D214-43F5-AEAA-8FD0FFDE7EB0}">
      <dgm:prSet/>
      <dgm:spPr/>
      <dgm:t>
        <a:bodyPr/>
        <a:lstStyle/>
        <a:p>
          <a:pPr latinLnBrk="1"/>
          <a:endParaRPr lang="ko-KR" altLang="en-US" sz="20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A6AE3587-AC0A-4096-9F64-1B52728D33A8}" type="sibTrans" cxnId="{489849BC-D214-43F5-AEAA-8FD0FFDE7EB0}">
      <dgm:prSet/>
      <dgm:spPr/>
      <dgm:t>
        <a:bodyPr/>
        <a:lstStyle/>
        <a:p>
          <a:pPr latinLnBrk="1"/>
          <a:endParaRPr lang="ko-KR" altLang="en-US" sz="20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2620378C-D675-4C9C-973B-BF86C9BB95B9}">
      <dgm:prSet phldrT="[텍스트]" custT="1"/>
      <dgm:spPr/>
      <dgm:t>
        <a:bodyPr/>
        <a:lstStyle/>
        <a:p>
          <a:pPr latinLnBrk="1"/>
          <a:r>
            <a:rPr lang="ko-KR" altLang="en-US" sz="18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높은 수율</a:t>
          </a:r>
          <a:r>
            <a:rPr lang="en-US" altLang="ko-KR" sz="18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, </a:t>
          </a:r>
          <a:r>
            <a:rPr lang="ko-KR" altLang="en-US" sz="18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작업속도우수 </a:t>
          </a:r>
          <a:endParaRPr lang="ko-KR" altLang="en-US" sz="1800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D3C841FF-D32C-422C-BD6F-8B533474B433}" type="parTrans" cxnId="{D91B829B-4896-46E9-B508-E19D2A8981CB}">
      <dgm:prSet/>
      <dgm:spPr/>
      <dgm:t>
        <a:bodyPr/>
        <a:lstStyle/>
        <a:p>
          <a:pPr latinLnBrk="1"/>
          <a:endParaRPr lang="ko-KR" altLang="en-US" sz="20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80144689-0648-4276-BC11-A400C3E2C805}" type="sibTrans" cxnId="{D91B829B-4896-46E9-B508-E19D2A8981CB}">
      <dgm:prSet/>
      <dgm:spPr/>
      <dgm:t>
        <a:bodyPr/>
        <a:lstStyle/>
        <a:p>
          <a:pPr latinLnBrk="1"/>
          <a:endParaRPr lang="ko-KR" altLang="en-US" sz="20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A34FB4A3-865E-446A-826E-68C4CDDC14B3}">
      <dgm:prSet phldrT="[텍스트]" custT="1"/>
      <dgm:spPr/>
      <dgm:t>
        <a:bodyPr/>
        <a:lstStyle/>
        <a:p>
          <a:pPr latinLnBrk="1"/>
          <a:r>
            <a:rPr lang="en-US" altLang="ko-KR" sz="24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 </a:t>
          </a:r>
          <a:endParaRPr lang="ko-KR" altLang="en-US" sz="2400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BAB47733-C3EB-4769-86D2-548169C91453}" type="sibTrans" cxnId="{FAAB2C83-731A-44BC-A1DC-F2A1CE3BE767}">
      <dgm:prSet/>
      <dgm:spPr/>
      <dgm:t>
        <a:bodyPr/>
        <a:lstStyle/>
        <a:p>
          <a:pPr latinLnBrk="1"/>
          <a:endParaRPr lang="ko-KR" altLang="en-US" sz="20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B4D6157D-4DE9-4CB1-BBD6-10539B252C73}" type="parTrans" cxnId="{FAAB2C83-731A-44BC-A1DC-F2A1CE3BE767}">
      <dgm:prSet/>
      <dgm:spPr/>
      <dgm:t>
        <a:bodyPr/>
        <a:lstStyle/>
        <a:p>
          <a:pPr latinLnBrk="1"/>
          <a:endParaRPr lang="ko-KR" altLang="en-US" sz="20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E6F03187-7DDF-4577-9EA5-212FE2E50245}">
      <dgm:prSet phldrT="[텍스트]" custT="1"/>
      <dgm:spPr/>
      <dgm:t>
        <a:bodyPr/>
        <a:lstStyle/>
        <a:p>
          <a:pPr latinLnBrk="1"/>
          <a:r>
            <a:rPr lang="en-US" altLang="ko-KR" sz="18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DIN 4012 B2 </a:t>
          </a:r>
          <a:r>
            <a:rPr lang="ko-KR" altLang="en-US" sz="18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그레이드</a:t>
          </a:r>
          <a:endParaRPr lang="ko-KR" altLang="en-US" sz="1800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52116B34-F610-418B-BB9F-CA4E87ADA539}" type="parTrans" cxnId="{2D393AD8-E1B2-41F5-917B-35895F601E28}">
      <dgm:prSet/>
      <dgm:spPr/>
      <dgm:t>
        <a:bodyPr/>
        <a:lstStyle/>
        <a:p>
          <a:pPr latinLnBrk="1"/>
          <a:endParaRPr lang="ko-KR" altLang="en-US"/>
        </a:p>
      </dgm:t>
    </dgm:pt>
    <dgm:pt modelId="{7ABC199A-2646-4C09-8D6D-1C98ED2CCF44}" type="sibTrans" cxnId="{2D393AD8-E1B2-41F5-917B-35895F601E28}">
      <dgm:prSet/>
      <dgm:spPr/>
      <dgm:t>
        <a:bodyPr/>
        <a:lstStyle/>
        <a:p>
          <a:pPr latinLnBrk="1"/>
          <a:endParaRPr lang="ko-KR" altLang="en-US"/>
        </a:p>
      </dgm:t>
    </dgm:pt>
    <dgm:pt modelId="{C16A3800-F817-490E-98D8-3AC2BFC7BA2D}">
      <dgm:prSet phldrT="[텍스트]" custT="1"/>
      <dgm:spPr/>
      <dgm:t>
        <a:bodyPr/>
        <a:lstStyle/>
        <a:p>
          <a:pPr latinLnBrk="1"/>
          <a:r>
            <a:rPr lang="ko-KR" altLang="en-US" sz="18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유해물질 최소화</a:t>
          </a:r>
          <a:endParaRPr lang="ko-KR" altLang="en-US" sz="1800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1D8EE778-F952-4A5D-9B01-A8CAE2C2153F}" type="parTrans" cxnId="{DCD5652D-ABE8-44C8-B5BB-442D4BC9231E}">
      <dgm:prSet/>
      <dgm:spPr/>
      <dgm:t>
        <a:bodyPr/>
        <a:lstStyle/>
        <a:p>
          <a:pPr latinLnBrk="1"/>
          <a:endParaRPr lang="ko-KR" altLang="en-US"/>
        </a:p>
      </dgm:t>
    </dgm:pt>
    <dgm:pt modelId="{867D13B4-7F45-4203-BDBC-1ABB7FEAD25F}" type="sibTrans" cxnId="{DCD5652D-ABE8-44C8-B5BB-442D4BC9231E}">
      <dgm:prSet/>
      <dgm:spPr/>
      <dgm:t>
        <a:bodyPr/>
        <a:lstStyle/>
        <a:p>
          <a:pPr latinLnBrk="1"/>
          <a:endParaRPr lang="ko-KR" altLang="en-US"/>
        </a:p>
      </dgm:t>
    </dgm:pt>
    <dgm:pt modelId="{9A771CB1-8CEE-4AAA-92EE-75DC5B254E73}" type="pres">
      <dgm:prSet presAssocID="{AEEF93D9-1045-4EC6-8707-92666A5D7CF0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014F6BB-F792-4F51-AC51-BF4963CE5290}" type="pres">
      <dgm:prSet presAssocID="{03D52675-7756-49EB-8FA3-8C44C7922E9E}" presName="composite" presStyleCnt="0"/>
      <dgm:spPr/>
    </dgm:pt>
    <dgm:pt modelId="{5320B758-E67D-45F6-BE4F-C4CEAB6721DE}" type="pres">
      <dgm:prSet presAssocID="{03D52675-7756-49EB-8FA3-8C44C7922E9E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954F32E-25D5-4E7F-84E1-B047B520D215}" type="pres">
      <dgm:prSet presAssocID="{03D52675-7756-49EB-8FA3-8C44C7922E9E}" presName="Parent" presStyleLbl="alignNode1" presStyleIdx="0" presStyleCnt="3" custScaleX="16916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8C4B229-6043-43A4-8AFE-4F7DDC00ABE8}" type="pres">
      <dgm:prSet presAssocID="{03D52675-7756-49EB-8FA3-8C44C7922E9E}" presName="Accent" presStyleLbl="parChTrans1D1" presStyleIdx="0" presStyleCnt="3"/>
      <dgm:spPr/>
    </dgm:pt>
    <dgm:pt modelId="{2061AE1B-7C06-4F3C-8D99-509B9CB0331E}" type="pres">
      <dgm:prSet presAssocID="{03D52675-7756-49EB-8FA3-8C44C7922E9E}" presName="Child" presStyleLbl="revTx" presStyleIdx="1" presStyleCnt="6" custScaleX="79610" custLinFactNeighborX="-122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5ADF133-374D-40EC-A916-0CF876663BED}" type="pres">
      <dgm:prSet presAssocID="{81653867-81C4-48B3-8C91-9E9B0B4814D7}" presName="sibTrans" presStyleCnt="0"/>
      <dgm:spPr/>
    </dgm:pt>
    <dgm:pt modelId="{E8370B39-613E-4B40-865E-C08E18393000}" type="pres">
      <dgm:prSet presAssocID="{D026DD14-8B43-44E1-8838-790BF9269AB1}" presName="composite" presStyleCnt="0"/>
      <dgm:spPr/>
    </dgm:pt>
    <dgm:pt modelId="{67D5FC6A-CE65-4F7C-BA29-4541902649F8}" type="pres">
      <dgm:prSet presAssocID="{D026DD14-8B43-44E1-8838-790BF9269AB1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E3E24E0-FADB-48C1-A2C3-A91355423641}" type="pres">
      <dgm:prSet presAssocID="{D026DD14-8B43-44E1-8838-790BF9269AB1}" presName="Parent" presStyleLbl="alignNode1" presStyleIdx="1" presStyleCnt="3" custScaleX="16916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E9CAD77-0B05-47E4-A1FD-43BFF5ED1F62}" type="pres">
      <dgm:prSet presAssocID="{D026DD14-8B43-44E1-8838-790BF9269AB1}" presName="Accent" presStyleLbl="parChTrans1D1" presStyleIdx="1" presStyleCnt="3"/>
      <dgm:spPr/>
    </dgm:pt>
    <dgm:pt modelId="{D307BFD6-5D22-4E48-9C77-6B5D962D984F}" type="pres">
      <dgm:prSet presAssocID="{D026DD14-8B43-44E1-8838-790BF9269AB1}" presName="Child" presStyleLbl="revTx" presStyleIdx="3" presStyleCnt="6" custScaleX="100000" custLinFactNeighborX="-122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30E831A-7474-4BF7-B956-1B23C029EB6A}" type="pres">
      <dgm:prSet presAssocID="{1723F028-071E-45F2-9EB8-DFBDDAEFF474}" presName="sibTrans" presStyleCnt="0"/>
      <dgm:spPr/>
    </dgm:pt>
    <dgm:pt modelId="{1977D167-0163-4215-9E48-F11F56F7DAF1}" type="pres">
      <dgm:prSet presAssocID="{032A52D9-3622-4A9B-A9D6-1529B1ABDAA3}" presName="composite" presStyleCnt="0"/>
      <dgm:spPr/>
    </dgm:pt>
    <dgm:pt modelId="{B5E3E087-1A1F-4F95-AB9B-79AC1DA78F08}" type="pres">
      <dgm:prSet presAssocID="{032A52D9-3622-4A9B-A9D6-1529B1ABDAA3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D5D243C-5BFB-48A5-80AA-A658EE9B32D9}" type="pres">
      <dgm:prSet presAssocID="{032A52D9-3622-4A9B-A9D6-1529B1ABDAA3}" presName="Parent" presStyleLbl="alignNode1" presStyleIdx="2" presStyleCnt="3" custScaleX="16916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1A27981-DCB6-4F1B-B59E-FA4C4860678C}" type="pres">
      <dgm:prSet presAssocID="{032A52D9-3622-4A9B-A9D6-1529B1ABDAA3}" presName="Accent" presStyleLbl="parChTrans1D1" presStyleIdx="2" presStyleCnt="3"/>
      <dgm:spPr/>
    </dgm:pt>
    <dgm:pt modelId="{77C105E6-6320-4391-8A88-2CC97A2AE5A2}" type="pres">
      <dgm:prSet presAssocID="{032A52D9-3622-4A9B-A9D6-1529B1ABDAA3}" presName="Child" presStyleLbl="revTx" presStyleIdx="5" presStyleCnt="6" custScaleX="100000" custLinFactNeighborX="-122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FD1D027-B3DA-43BB-B07A-DC0723390FE1}" type="presOf" srcId="{C16A3800-F817-490E-98D8-3AC2BFC7BA2D}" destId="{D307BFD6-5D22-4E48-9C77-6B5D962D984F}" srcOrd="0" destOrd="1" presId="urn:microsoft.com/office/officeart/2011/layout/TabList"/>
    <dgm:cxn modelId="{D4F6157D-5850-4FF8-9AAF-FCA11D2CB516}" srcId="{D026DD14-8B43-44E1-8838-790BF9269AB1}" destId="{D8DFC8EE-B03F-4B95-972D-F99E96469431}" srcOrd="0" destOrd="0" parTransId="{CE6B20DF-9078-439A-B248-94D03514871C}" sibTransId="{80F0B3F5-1451-494C-9066-B15D0E2585D1}"/>
    <dgm:cxn modelId="{489849BC-D214-43F5-AEAA-8FD0FFDE7EB0}" srcId="{032A52D9-3622-4A9B-A9D6-1529B1ABDAA3}" destId="{059B561E-BDF8-4EEB-9E01-6A0211AE2EEF}" srcOrd="1" destOrd="0" parTransId="{C5B3233C-7649-48D5-8087-C29D506BB800}" sibTransId="{A6AE3587-AC0A-4096-9F64-1B52728D33A8}"/>
    <dgm:cxn modelId="{E7123C16-AC22-46D2-8B88-C7B89439B4EC}" srcId="{D026DD14-8B43-44E1-8838-790BF9269AB1}" destId="{192BD76D-2177-40A4-B759-E32CC7DEDB64}" srcOrd="1" destOrd="0" parTransId="{1F19D6A4-110F-49E9-B6FF-0C43EE4201A0}" sibTransId="{205B3D04-4A79-4049-8D1E-69811AD76144}"/>
    <dgm:cxn modelId="{08D5CAEA-4D58-432D-8D0C-23DE915C7E39}" type="presOf" srcId="{032A52D9-3622-4A9B-A9D6-1529B1ABDAA3}" destId="{DD5D243C-5BFB-48A5-80AA-A658EE9B32D9}" srcOrd="0" destOrd="0" presId="urn:microsoft.com/office/officeart/2011/layout/TabList"/>
    <dgm:cxn modelId="{D1F2D630-30D9-45E7-9D67-A405FB94E135}" type="presOf" srcId="{E6F03187-7DDF-4577-9EA5-212FE2E50245}" destId="{77C105E6-6320-4391-8A88-2CC97A2AE5A2}" srcOrd="0" destOrd="1" presId="urn:microsoft.com/office/officeart/2011/layout/TabList"/>
    <dgm:cxn modelId="{77F9C176-A629-400A-8007-F8B611905F43}" type="presOf" srcId="{D026DD14-8B43-44E1-8838-790BF9269AB1}" destId="{BE3E24E0-FADB-48C1-A2C3-A91355423641}" srcOrd="0" destOrd="0" presId="urn:microsoft.com/office/officeart/2011/layout/TabList"/>
    <dgm:cxn modelId="{0BE864D1-5031-4047-A193-104966D96204}" type="presOf" srcId="{03D52675-7756-49EB-8FA3-8C44C7922E9E}" destId="{6954F32E-25D5-4E7F-84E1-B047B520D215}" srcOrd="0" destOrd="0" presId="urn:microsoft.com/office/officeart/2011/layout/TabList"/>
    <dgm:cxn modelId="{D91B829B-4896-46E9-B508-E19D2A8981CB}" srcId="{03D52675-7756-49EB-8FA3-8C44C7922E9E}" destId="{2620378C-D675-4C9C-973B-BF86C9BB95B9}" srcOrd="2" destOrd="0" parTransId="{D3C841FF-D32C-422C-BD6F-8B533474B433}" sibTransId="{80144689-0648-4276-BC11-A400C3E2C805}"/>
    <dgm:cxn modelId="{2D393AD8-E1B2-41F5-917B-35895F601E28}" srcId="{032A52D9-3622-4A9B-A9D6-1529B1ABDAA3}" destId="{E6F03187-7DDF-4577-9EA5-212FE2E50245}" srcOrd="2" destOrd="0" parTransId="{52116B34-F610-418B-BB9F-CA4E87ADA539}" sibTransId="{7ABC199A-2646-4C09-8D6D-1C98ED2CCF44}"/>
    <dgm:cxn modelId="{9DAC2F24-1CB9-432A-9D15-2F3A4DBC1B12}" type="presOf" srcId="{AEEF93D9-1045-4EC6-8707-92666A5D7CF0}" destId="{9A771CB1-8CEE-4AAA-92EE-75DC5B254E73}" srcOrd="0" destOrd="0" presId="urn:microsoft.com/office/officeart/2011/layout/TabList"/>
    <dgm:cxn modelId="{DCD5652D-ABE8-44C8-B5BB-442D4BC9231E}" srcId="{D026DD14-8B43-44E1-8838-790BF9269AB1}" destId="{C16A3800-F817-490E-98D8-3AC2BFC7BA2D}" srcOrd="2" destOrd="0" parTransId="{1D8EE778-F952-4A5D-9B01-A8CAE2C2153F}" sibTransId="{867D13B4-7F45-4203-BDBC-1ABB7FEAD25F}"/>
    <dgm:cxn modelId="{AD9F3ED0-E4DC-4238-A855-1C312C85BB14}" type="presOf" srcId="{7228E7C5-8CC3-495A-8825-3F5DA49E6675}" destId="{2061AE1B-7C06-4F3C-8D99-509B9CB0331E}" srcOrd="0" destOrd="0" presId="urn:microsoft.com/office/officeart/2011/layout/TabList"/>
    <dgm:cxn modelId="{813A87D4-7226-4783-8140-5C0FA8518204}" srcId="{032A52D9-3622-4A9B-A9D6-1529B1ABDAA3}" destId="{F32F15D8-DF34-437F-9737-AD12D298D9D6}" srcOrd="0" destOrd="0" parTransId="{AA81FBFE-1384-4642-BAAF-ED1EC717563B}" sibTransId="{9BFB0719-A73D-4A7B-AE00-D1BD20EBD61D}"/>
    <dgm:cxn modelId="{EC1F5093-F866-432F-90CC-1F6C1AF07B87}" srcId="{03D52675-7756-49EB-8FA3-8C44C7922E9E}" destId="{7228E7C5-8CC3-495A-8825-3F5DA49E6675}" srcOrd="1" destOrd="0" parTransId="{3D47D18D-F48D-4216-A24D-457597BC5694}" sibTransId="{900FA056-F172-4565-943B-296685125094}"/>
    <dgm:cxn modelId="{929DB930-3EF1-4E08-BDE1-97BBE2B2734A}" type="presOf" srcId="{192BD76D-2177-40A4-B759-E32CC7DEDB64}" destId="{D307BFD6-5D22-4E48-9C77-6B5D962D984F}" srcOrd="0" destOrd="0" presId="urn:microsoft.com/office/officeart/2011/layout/TabList"/>
    <dgm:cxn modelId="{5AE12A12-BD39-44AB-BE91-FA2761A9869C}" srcId="{AEEF93D9-1045-4EC6-8707-92666A5D7CF0}" destId="{032A52D9-3622-4A9B-A9D6-1529B1ABDAA3}" srcOrd="2" destOrd="0" parTransId="{F439840A-7163-419D-B7EF-F719E07A8540}" sibTransId="{AD656262-7EB8-4A47-82E9-ACF0D7A6F443}"/>
    <dgm:cxn modelId="{7782919E-D06E-4D52-BCA0-1EAE369A1D8E}" type="presOf" srcId="{059B561E-BDF8-4EEB-9E01-6A0211AE2EEF}" destId="{77C105E6-6320-4391-8A88-2CC97A2AE5A2}" srcOrd="0" destOrd="0" presId="urn:microsoft.com/office/officeart/2011/layout/TabList"/>
    <dgm:cxn modelId="{757701FC-F2D3-4945-9D92-A3BC5EF9DEFD}" type="presOf" srcId="{F32F15D8-DF34-437F-9737-AD12D298D9D6}" destId="{B5E3E087-1A1F-4F95-AB9B-79AC1DA78F08}" srcOrd="0" destOrd="0" presId="urn:microsoft.com/office/officeart/2011/layout/TabList"/>
    <dgm:cxn modelId="{D1854765-E81D-428B-982F-3A552B9396CB}" type="presOf" srcId="{D8DFC8EE-B03F-4B95-972D-F99E96469431}" destId="{67D5FC6A-CE65-4F7C-BA29-4541902649F8}" srcOrd="0" destOrd="0" presId="urn:microsoft.com/office/officeart/2011/layout/TabList"/>
    <dgm:cxn modelId="{8DD5C6BE-43F0-4F45-AFB0-3C1DA54B72F5}" type="presOf" srcId="{2620378C-D675-4C9C-973B-BF86C9BB95B9}" destId="{2061AE1B-7C06-4F3C-8D99-509B9CB0331E}" srcOrd="0" destOrd="1" presId="urn:microsoft.com/office/officeart/2011/layout/TabList"/>
    <dgm:cxn modelId="{A3D3B1FA-3573-4B81-A453-5FE23886266F}" srcId="{AEEF93D9-1045-4EC6-8707-92666A5D7CF0}" destId="{03D52675-7756-49EB-8FA3-8C44C7922E9E}" srcOrd="0" destOrd="0" parTransId="{7D96A8CB-6B42-4628-9B05-72E3E3756F10}" sibTransId="{81653867-81C4-48B3-8C91-9E9B0B4814D7}"/>
    <dgm:cxn modelId="{6D879112-9B4A-4947-B764-2E85CF244A80}" type="presOf" srcId="{A34FB4A3-865E-446A-826E-68C4CDDC14B3}" destId="{5320B758-E67D-45F6-BE4F-C4CEAB6721DE}" srcOrd="0" destOrd="0" presId="urn:microsoft.com/office/officeart/2011/layout/TabList"/>
    <dgm:cxn modelId="{1856FE3C-349A-482F-81D7-9DDBFF62AE5C}" srcId="{AEEF93D9-1045-4EC6-8707-92666A5D7CF0}" destId="{D026DD14-8B43-44E1-8838-790BF9269AB1}" srcOrd="1" destOrd="0" parTransId="{ABDD9E49-1F38-477E-AA1A-06F0DE54321B}" sibTransId="{1723F028-071E-45F2-9EB8-DFBDDAEFF474}"/>
    <dgm:cxn modelId="{FAAB2C83-731A-44BC-A1DC-F2A1CE3BE767}" srcId="{03D52675-7756-49EB-8FA3-8C44C7922E9E}" destId="{A34FB4A3-865E-446A-826E-68C4CDDC14B3}" srcOrd="0" destOrd="0" parTransId="{B4D6157D-4DE9-4CB1-BBD6-10539B252C73}" sibTransId="{BAB47733-C3EB-4769-86D2-548169C91453}"/>
    <dgm:cxn modelId="{6BB0E343-BF18-4B13-AA8D-2E3C7E6405BE}" type="presParOf" srcId="{9A771CB1-8CEE-4AAA-92EE-75DC5B254E73}" destId="{8014F6BB-F792-4F51-AC51-BF4963CE5290}" srcOrd="0" destOrd="0" presId="urn:microsoft.com/office/officeart/2011/layout/TabList"/>
    <dgm:cxn modelId="{A384935F-FEDE-421E-87B7-F94C895332BF}" type="presParOf" srcId="{8014F6BB-F792-4F51-AC51-BF4963CE5290}" destId="{5320B758-E67D-45F6-BE4F-C4CEAB6721DE}" srcOrd="0" destOrd="0" presId="urn:microsoft.com/office/officeart/2011/layout/TabList"/>
    <dgm:cxn modelId="{265FE0D0-D5B5-465D-9855-A526682F57CB}" type="presParOf" srcId="{8014F6BB-F792-4F51-AC51-BF4963CE5290}" destId="{6954F32E-25D5-4E7F-84E1-B047B520D215}" srcOrd="1" destOrd="0" presId="urn:microsoft.com/office/officeart/2011/layout/TabList"/>
    <dgm:cxn modelId="{FB297FEA-6CD4-44B0-B1CF-AD1554AE4208}" type="presParOf" srcId="{8014F6BB-F792-4F51-AC51-BF4963CE5290}" destId="{08C4B229-6043-43A4-8AFE-4F7DDC00ABE8}" srcOrd="2" destOrd="0" presId="urn:microsoft.com/office/officeart/2011/layout/TabList"/>
    <dgm:cxn modelId="{0B154CEC-6A61-4608-9254-1DCA466D416D}" type="presParOf" srcId="{9A771CB1-8CEE-4AAA-92EE-75DC5B254E73}" destId="{2061AE1B-7C06-4F3C-8D99-509B9CB0331E}" srcOrd="1" destOrd="0" presId="urn:microsoft.com/office/officeart/2011/layout/TabList"/>
    <dgm:cxn modelId="{C871FE2E-759E-4FB0-AB75-1A7EAA675423}" type="presParOf" srcId="{9A771CB1-8CEE-4AAA-92EE-75DC5B254E73}" destId="{95ADF133-374D-40EC-A916-0CF876663BED}" srcOrd="2" destOrd="0" presId="urn:microsoft.com/office/officeart/2011/layout/TabList"/>
    <dgm:cxn modelId="{E66E8B12-51AD-4EA9-A8C6-088269F54B57}" type="presParOf" srcId="{9A771CB1-8CEE-4AAA-92EE-75DC5B254E73}" destId="{E8370B39-613E-4B40-865E-C08E18393000}" srcOrd="3" destOrd="0" presId="urn:microsoft.com/office/officeart/2011/layout/TabList"/>
    <dgm:cxn modelId="{8CF3EABC-7F56-4137-8585-780370181D01}" type="presParOf" srcId="{E8370B39-613E-4B40-865E-C08E18393000}" destId="{67D5FC6A-CE65-4F7C-BA29-4541902649F8}" srcOrd="0" destOrd="0" presId="urn:microsoft.com/office/officeart/2011/layout/TabList"/>
    <dgm:cxn modelId="{2E1C7A2C-01E8-4452-A9F1-05B0C186A543}" type="presParOf" srcId="{E8370B39-613E-4B40-865E-C08E18393000}" destId="{BE3E24E0-FADB-48C1-A2C3-A91355423641}" srcOrd="1" destOrd="0" presId="urn:microsoft.com/office/officeart/2011/layout/TabList"/>
    <dgm:cxn modelId="{CD991838-37AE-48C2-9F8D-CDEAC7595C0D}" type="presParOf" srcId="{E8370B39-613E-4B40-865E-C08E18393000}" destId="{EE9CAD77-0B05-47E4-A1FD-43BFF5ED1F62}" srcOrd="2" destOrd="0" presId="urn:microsoft.com/office/officeart/2011/layout/TabList"/>
    <dgm:cxn modelId="{DA509236-B216-462B-82BA-0A163E51CD9A}" type="presParOf" srcId="{9A771CB1-8CEE-4AAA-92EE-75DC5B254E73}" destId="{D307BFD6-5D22-4E48-9C77-6B5D962D984F}" srcOrd="4" destOrd="0" presId="urn:microsoft.com/office/officeart/2011/layout/TabList"/>
    <dgm:cxn modelId="{EDA0982F-6247-4963-83B2-16556266E0E9}" type="presParOf" srcId="{9A771CB1-8CEE-4AAA-92EE-75DC5B254E73}" destId="{230E831A-7474-4BF7-B956-1B23C029EB6A}" srcOrd="5" destOrd="0" presId="urn:microsoft.com/office/officeart/2011/layout/TabList"/>
    <dgm:cxn modelId="{08B577FB-8329-441E-A126-EE1A1022BB1B}" type="presParOf" srcId="{9A771CB1-8CEE-4AAA-92EE-75DC5B254E73}" destId="{1977D167-0163-4215-9E48-F11F56F7DAF1}" srcOrd="6" destOrd="0" presId="urn:microsoft.com/office/officeart/2011/layout/TabList"/>
    <dgm:cxn modelId="{94FB448E-8289-4C5D-9DA0-C9EC3D9D64B1}" type="presParOf" srcId="{1977D167-0163-4215-9E48-F11F56F7DAF1}" destId="{B5E3E087-1A1F-4F95-AB9B-79AC1DA78F08}" srcOrd="0" destOrd="0" presId="urn:microsoft.com/office/officeart/2011/layout/TabList"/>
    <dgm:cxn modelId="{D6469648-456C-4946-9C72-42B90C2E103D}" type="presParOf" srcId="{1977D167-0163-4215-9E48-F11F56F7DAF1}" destId="{DD5D243C-5BFB-48A5-80AA-A658EE9B32D9}" srcOrd="1" destOrd="0" presId="urn:microsoft.com/office/officeart/2011/layout/TabList"/>
    <dgm:cxn modelId="{84AC0696-6F6B-4E75-B566-028B7D12C8DE}" type="presParOf" srcId="{1977D167-0163-4215-9E48-F11F56F7DAF1}" destId="{91A27981-DCB6-4F1B-B59E-FA4C4860678C}" srcOrd="2" destOrd="0" presId="urn:microsoft.com/office/officeart/2011/layout/TabList"/>
    <dgm:cxn modelId="{7A0B2A8F-C499-49C0-A36E-17572EC6A0FE}" type="presParOf" srcId="{9A771CB1-8CEE-4AAA-92EE-75DC5B254E73}" destId="{77C105E6-6320-4391-8A88-2CC97A2AE5A2}" srcOrd="7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33E12-B264-41E2-ABC6-321AD23B7645}">
      <dsp:nvSpPr>
        <dsp:cNvPr id="0" name=""/>
        <dsp:cNvSpPr/>
      </dsp:nvSpPr>
      <dsp:spPr>
        <a:xfrm>
          <a:off x="0" y="1232"/>
          <a:ext cx="87484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711E86-4044-4AA0-BF66-3ABD3EF023F1}">
      <dsp:nvSpPr>
        <dsp:cNvPr id="0" name=""/>
        <dsp:cNvSpPr/>
      </dsp:nvSpPr>
      <dsp:spPr>
        <a:xfrm>
          <a:off x="38345" y="1232"/>
          <a:ext cx="4373523" cy="4631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6500" kern="1200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sp:txBody>
      <dsp:txXfrm>
        <a:off x="38345" y="1232"/>
        <a:ext cx="4373523" cy="4631858"/>
      </dsp:txXfrm>
    </dsp:sp>
    <dsp:sp modelId="{C3522A75-03D7-4B59-BED2-2C752CB1AE4C}">
      <dsp:nvSpPr>
        <dsp:cNvPr id="0" name=""/>
        <dsp:cNvSpPr/>
      </dsp:nvSpPr>
      <dsp:spPr>
        <a:xfrm>
          <a:off x="5401141" y="32186"/>
          <a:ext cx="3347334" cy="619086"/>
        </a:xfrm>
        <a:prstGeom prst="rect">
          <a:avLst/>
        </a:prstGeom>
        <a:solidFill>
          <a:schemeClr val="bg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500" b="1" kern="1200" dirty="0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초기열전도율 </a:t>
          </a:r>
          <a:r>
            <a:rPr lang="en-US" altLang="ko-KR" sz="1500" b="1" kern="1200" dirty="0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: 0.020 </a:t>
          </a:r>
          <a:r>
            <a:rPr lang="en-US" altLang="ko-KR" sz="1500" b="1" kern="1200" dirty="0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W/</a:t>
          </a:r>
          <a:r>
            <a:rPr lang="en-US" altLang="ko-KR" sz="1500" b="1" kern="1200" dirty="0" err="1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mK</a:t>
          </a:r>
          <a:r>
            <a:rPr lang="en-US" altLang="ko-KR" sz="1500" b="1" kern="1200" dirty="0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 </a:t>
          </a:r>
          <a:r>
            <a:rPr lang="ko-KR" altLang="en-US" sz="1500" b="1" kern="1200" dirty="0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이하</a:t>
          </a:r>
          <a:r>
            <a:rPr lang="en-US" altLang="ko-KR" sz="1500" b="1" kern="1200" dirty="0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 </a:t>
          </a:r>
          <a:endParaRPr lang="ko-KR" altLang="en-US" sz="1500" b="1" kern="1200" dirty="0">
            <a:solidFill>
              <a:schemeClr val="tx1"/>
            </a:solidFill>
            <a:effectLst/>
            <a:latin typeface="맑은 고딕" pitchFamily="50" charset="-127"/>
            <a:ea typeface="맑은 고딕" pitchFamily="50" charset="-127"/>
          </a:endParaRPr>
        </a:p>
      </dsp:txBody>
      <dsp:txXfrm>
        <a:off x="5401141" y="32186"/>
        <a:ext cx="3347334" cy="619086"/>
      </dsp:txXfrm>
    </dsp:sp>
    <dsp:sp modelId="{C3977AC6-95B5-43EF-9B46-9DCF7C026A05}">
      <dsp:nvSpPr>
        <dsp:cNvPr id="0" name=""/>
        <dsp:cNvSpPr/>
      </dsp:nvSpPr>
      <dsp:spPr>
        <a:xfrm flipV="1">
          <a:off x="5374052" y="651273"/>
          <a:ext cx="3374435" cy="669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5430BA-5F48-4CA9-B893-B83520CBCE5B}">
      <dsp:nvSpPr>
        <dsp:cNvPr id="0" name=""/>
        <dsp:cNvSpPr/>
      </dsp:nvSpPr>
      <dsp:spPr>
        <a:xfrm>
          <a:off x="5401141" y="688923"/>
          <a:ext cx="3347334" cy="619086"/>
        </a:xfrm>
        <a:prstGeom prst="rect">
          <a:avLst/>
        </a:prstGeom>
        <a:solidFill>
          <a:schemeClr val="bg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500" b="1" kern="1200" dirty="0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타 재료에 대비 얇은 두께 적용가능</a:t>
          </a:r>
          <a:endParaRPr lang="ko-KR" altLang="en-US" sz="1500" b="1" kern="1200" dirty="0">
            <a:solidFill>
              <a:schemeClr val="tx1"/>
            </a:solidFill>
            <a:effectLst/>
            <a:latin typeface="맑은 고딕" pitchFamily="50" charset="-127"/>
            <a:ea typeface="맑은 고딕" pitchFamily="50" charset="-127"/>
          </a:endParaRPr>
        </a:p>
      </dsp:txBody>
      <dsp:txXfrm>
        <a:off x="5401141" y="688923"/>
        <a:ext cx="3347334" cy="619086"/>
      </dsp:txXfrm>
    </dsp:sp>
    <dsp:sp modelId="{3E4EE018-FAE7-4442-960C-AE357DB80ECB}">
      <dsp:nvSpPr>
        <dsp:cNvPr id="0" name=""/>
        <dsp:cNvSpPr/>
      </dsp:nvSpPr>
      <dsp:spPr>
        <a:xfrm flipV="1">
          <a:off x="5374052" y="1308010"/>
          <a:ext cx="3374435" cy="669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A204CA-58A2-423C-A5AE-99955B996CDD}">
      <dsp:nvSpPr>
        <dsp:cNvPr id="0" name=""/>
        <dsp:cNvSpPr/>
      </dsp:nvSpPr>
      <dsp:spPr>
        <a:xfrm>
          <a:off x="5401141" y="1345660"/>
          <a:ext cx="3347334" cy="619086"/>
        </a:xfrm>
        <a:prstGeom prst="rect">
          <a:avLst/>
        </a:prstGeom>
        <a:solidFill>
          <a:schemeClr val="bg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500" b="1" kern="1200" dirty="0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이음새가 없는 완벽 시공</a:t>
          </a:r>
          <a:endParaRPr lang="ko-KR" altLang="en-US" sz="1500" b="1" kern="1200" dirty="0">
            <a:solidFill>
              <a:schemeClr val="tx1"/>
            </a:solidFill>
            <a:effectLst/>
            <a:latin typeface="맑은 고딕" pitchFamily="50" charset="-127"/>
            <a:ea typeface="맑은 고딕" pitchFamily="50" charset="-127"/>
          </a:endParaRPr>
        </a:p>
      </dsp:txBody>
      <dsp:txXfrm>
        <a:off x="5401141" y="1345660"/>
        <a:ext cx="3347334" cy="619086"/>
      </dsp:txXfrm>
    </dsp:sp>
    <dsp:sp modelId="{5030A67F-04E6-4179-BE2C-7E75BE36EB92}">
      <dsp:nvSpPr>
        <dsp:cNvPr id="0" name=""/>
        <dsp:cNvSpPr/>
      </dsp:nvSpPr>
      <dsp:spPr>
        <a:xfrm flipV="1">
          <a:off x="5374052" y="1964747"/>
          <a:ext cx="3374435" cy="669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1222F3-8545-4929-8300-054C77FCD7E2}">
      <dsp:nvSpPr>
        <dsp:cNvPr id="0" name=""/>
        <dsp:cNvSpPr/>
      </dsp:nvSpPr>
      <dsp:spPr>
        <a:xfrm>
          <a:off x="5401141" y="2002398"/>
          <a:ext cx="3347334" cy="619086"/>
        </a:xfrm>
        <a:prstGeom prst="rect">
          <a:avLst/>
        </a:prstGeom>
        <a:solidFill>
          <a:schemeClr val="bg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500" b="1" kern="1200" dirty="0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뛰어난 자기 접착 능력</a:t>
          </a:r>
          <a:endParaRPr lang="ko-KR" altLang="en-US" sz="1500" b="1" kern="1200" dirty="0">
            <a:solidFill>
              <a:schemeClr val="tx1"/>
            </a:solidFill>
            <a:effectLst/>
            <a:latin typeface="맑은 고딕" pitchFamily="50" charset="-127"/>
            <a:ea typeface="맑은 고딕" pitchFamily="50" charset="-127"/>
          </a:endParaRPr>
        </a:p>
      </dsp:txBody>
      <dsp:txXfrm>
        <a:off x="5401141" y="2002398"/>
        <a:ext cx="3347334" cy="619086"/>
      </dsp:txXfrm>
    </dsp:sp>
    <dsp:sp modelId="{B00BB476-B349-4B6D-B150-5975B292C86B}">
      <dsp:nvSpPr>
        <dsp:cNvPr id="0" name=""/>
        <dsp:cNvSpPr/>
      </dsp:nvSpPr>
      <dsp:spPr>
        <a:xfrm flipV="1">
          <a:off x="5374052" y="2621484"/>
          <a:ext cx="3374435" cy="669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C07D5E-BF34-4226-A0DD-D8C8EE1C8E98}">
      <dsp:nvSpPr>
        <dsp:cNvPr id="0" name=""/>
        <dsp:cNvSpPr/>
      </dsp:nvSpPr>
      <dsp:spPr>
        <a:xfrm>
          <a:off x="5401141" y="2659135"/>
          <a:ext cx="3347334" cy="619086"/>
        </a:xfrm>
        <a:prstGeom prst="rect">
          <a:avLst/>
        </a:prstGeom>
        <a:solidFill>
          <a:schemeClr val="bg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500" b="1" kern="1200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뛰어난 현장 시공성</a:t>
          </a:r>
          <a:endParaRPr lang="ko-KR" altLang="en-US" sz="1500" b="1" kern="1200" dirty="0">
            <a:solidFill>
              <a:schemeClr val="tx1"/>
            </a:solidFill>
            <a:effectLst/>
            <a:latin typeface="맑은 고딕" pitchFamily="50" charset="-127"/>
            <a:ea typeface="맑은 고딕" pitchFamily="50" charset="-127"/>
          </a:endParaRPr>
        </a:p>
      </dsp:txBody>
      <dsp:txXfrm>
        <a:off x="5401141" y="2659135"/>
        <a:ext cx="3347334" cy="619086"/>
      </dsp:txXfrm>
    </dsp:sp>
    <dsp:sp modelId="{5B4AAFF1-014A-4E0D-ACCC-3837B8BC5429}">
      <dsp:nvSpPr>
        <dsp:cNvPr id="0" name=""/>
        <dsp:cNvSpPr/>
      </dsp:nvSpPr>
      <dsp:spPr>
        <a:xfrm flipV="1">
          <a:off x="5374052" y="3278222"/>
          <a:ext cx="3374435" cy="669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5E93FE-92D3-4F22-A9CA-5451E76F966F}">
      <dsp:nvSpPr>
        <dsp:cNvPr id="0" name=""/>
        <dsp:cNvSpPr/>
      </dsp:nvSpPr>
      <dsp:spPr>
        <a:xfrm>
          <a:off x="5401141" y="3315872"/>
          <a:ext cx="3347334" cy="619086"/>
        </a:xfrm>
        <a:prstGeom prst="rect">
          <a:avLst/>
        </a:prstGeom>
        <a:solidFill>
          <a:schemeClr val="bg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500" b="1" kern="1200" dirty="0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독립기포 구조로 </a:t>
          </a:r>
          <a:r>
            <a:rPr lang="ko-KR" altLang="en-US" sz="1500" b="1" kern="1200" dirty="0" err="1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차음성능이</a:t>
          </a:r>
          <a:r>
            <a:rPr lang="ko-KR" altLang="en-US" sz="1500" b="1" kern="1200" dirty="0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 뛰어남</a:t>
          </a:r>
          <a:endParaRPr lang="ko-KR" altLang="en-US" sz="1500" b="1" kern="1200" dirty="0">
            <a:solidFill>
              <a:schemeClr val="tx1"/>
            </a:solidFill>
            <a:effectLst/>
            <a:latin typeface="맑은 고딕" pitchFamily="50" charset="-127"/>
            <a:ea typeface="맑은 고딕" pitchFamily="50" charset="-127"/>
          </a:endParaRPr>
        </a:p>
      </dsp:txBody>
      <dsp:txXfrm>
        <a:off x="5401141" y="3315872"/>
        <a:ext cx="3347334" cy="619086"/>
      </dsp:txXfrm>
    </dsp:sp>
    <dsp:sp modelId="{84EA0EB5-AD3F-4CF7-A13F-83A07366E21E}">
      <dsp:nvSpPr>
        <dsp:cNvPr id="0" name=""/>
        <dsp:cNvSpPr/>
      </dsp:nvSpPr>
      <dsp:spPr>
        <a:xfrm flipV="1">
          <a:off x="5374052" y="3934959"/>
          <a:ext cx="3374435" cy="669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E57311-A9EA-45CB-BEED-A73375B5483E}">
      <dsp:nvSpPr>
        <dsp:cNvPr id="0" name=""/>
        <dsp:cNvSpPr/>
      </dsp:nvSpPr>
      <dsp:spPr>
        <a:xfrm>
          <a:off x="5401141" y="3972609"/>
          <a:ext cx="3347334" cy="619086"/>
        </a:xfrm>
        <a:prstGeom prst="rect">
          <a:avLst/>
        </a:prstGeom>
        <a:solidFill>
          <a:schemeClr val="bg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500" b="1" kern="1200" dirty="0" smtClean="0"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rPr>
            <a:t>추가비용의 빠른 감가상각</a:t>
          </a:r>
          <a:endParaRPr lang="ko-KR" altLang="en-US" sz="1500" b="1" kern="1200" dirty="0">
            <a:solidFill>
              <a:schemeClr val="tx1"/>
            </a:solidFill>
            <a:effectLst/>
            <a:latin typeface="맑은 고딕" pitchFamily="50" charset="-127"/>
            <a:ea typeface="맑은 고딕" pitchFamily="50" charset="-127"/>
          </a:endParaRPr>
        </a:p>
      </dsp:txBody>
      <dsp:txXfrm>
        <a:off x="5401141" y="3972609"/>
        <a:ext cx="3347334" cy="619086"/>
      </dsp:txXfrm>
    </dsp:sp>
    <dsp:sp modelId="{98EF6679-2314-45AC-9F73-282FFEB3664B}">
      <dsp:nvSpPr>
        <dsp:cNvPr id="0" name=""/>
        <dsp:cNvSpPr/>
      </dsp:nvSpPr>
      <dsp:spPr>
        <a:xfrm>
          <a:off x="4373523" y="4591696"/>
          <a:ext cx="43674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D02469-E409-4BB9-84BE-AA5CF1C51EFB}">
      <dsp:nvSpPr>
        <dsp:cNvPr id="0" name=""/>
        <dsp:cNvSpPr/>
      </dsp:nvSpPr>
      <dsp:spPr>
        <a:xfrm>
          <a:off x="0" y="4633090"/>
          <a:ext cx="87484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7AA073-29AA-4B31-B374-5C5955A5DC82}">
      <dsp:nvSpPr>
        <dsp:cNvPr id="0" name=""/>
        <dsp:cNvSpPr/>
      </dsp:nvSpPr>
      <dsp:spPr>
        <a:xfrm flipV="1">
          <a:off x="0" y="4633090"/>
          <a:ext cx="1749697" cy="118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500" kern="1200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sp:txBody>
      <dsp:txXfrm rot="10800000">
        <a:off x="0" y="4633090"/>
        <a:ext cx="1749697" cy="1182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A27981-DCB6-4F1B-B59E-FA4C4860678C}">
      <dsp:nvSpPr>
        <dsp:cNvPr id="0" name=""/>
        <dsp:cNvSpPr/>
      </dsp:nvSpPr>
      <dsp:spPr>
        <a:xfrm>
          <a:off x="174803" y="3170488"/>
          <a:ext cx="3888432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9CAD77-0B05-47E4-A1FD-43BFF5ED1F62}">
      <dsp:nvSpPr>
        <dsp:cNvPr id="0" name=""/>
        <dsp:cNvSpPr/>
      </dsp:nvSpPr>
      <dsp:spPr>
        <a:xfrm>
          <a:off x="174803" y="1808713"/>
          <a:ext cx="3888432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C4B229-6043-43A4-8AFE-4F7DDC00ABE8}">
      <dsp:nvSpPr>
        <dsp:cNvPr id="0" name=""/>
        <dsp:cNvSpPr/>
      </dsp:nvSpPr>
      <dsp:spPr>
        <a:xfrm>
          <a:off x="174803" y="446938"/>
          <a:ext cx="3888432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20B758-E67D-45F6-BE4F-C4CEAB6721DE}">
      <dsp:nvSpPr>
        <dsp:cNvPr id="0" name=""/>
        <dsp:cNvSpPr/>
      </dsp:nvSpPr>
      <dsp:spPr>
        <a:xfrm>
          <a:off x="1185795" y="498"/>
          <a:ext cx="2877439" cy="446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4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 </a:t>
          </a:r>
          <a:endParaRPr lang="ko-KR" altLang="en-US" sz="2400" kern="1200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sp:txBody>
      <dsp:txXfrm>
        <a:off x="1185795" y="498"/>
        <a:ext cx="2877439" cy="446439"/>
      </dsp:txXfrm>
    </dsp:sp>
    <dsp:sp modelId="{6954F32E-25D5-4E7F-84E1-B047B520D215}">
      <dsp:nvSpPr>
        <dsp:cNvPr id="0" name=""/>
        <dsp:cNvSpPr/>
      </dsp:nvSpPr>
      <dsp:spPr>
        <a:xfrm>
          <a:off x="-174803" y="498"/>
          <a:ext cx="1710204" cy="446439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rPr>
            <a:t>저온시공성</a:t>
          </a:r>
          <a:endParaRPr lang="ko-KR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휴먼모음T" panose="02030504000101010101" pitchFamily="18" charset="-127"/>
            <a:ea typeface="휴먼모음T" panose="02030504000101010101" pitchFamily="18" charset="-127"/>
          </a:endParaRPr>
        </a:p>
      </dsp:txBody>
      <dsp:txXfrm>
        <a:off x="-153006" y="22295"/>
        <a:ext cx="1666610" cy="424642"/>
      </dsp:txXfrm>
    </dsp:sp>
    <dsp:sp modelId="{2061AE1B-7C06-4F3C-8D99-509B9CB0331E}">
      <dsp:nvSpPr>
        <dsp:cNvPr id="0" name=""/>
        <dsp:cNvSpPr/>
      </dsp:nvSpPr>
      <dsp:spPr>
        <a:xfrm>
          <a:off x="0" y="446938"/>
          <a:ext cx="3095580" cy="893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겨울철 발포우수</a:t>
          </a:r>
          <a:endParaRPr lang="ko-KR" altLang="en-US" sz="1800" kern="1200" dirty="0">
            <a:latin typeface="휴먼모음T" panose="02030504000101010101" pitchFamily="18" charset="-127"/>
            <a:ea typeface="휴먼모음T" panose="02030504000101010101" pitchFamily="18" charset="-127"/>
          </a:endParaRPr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높은 수율</a:t>
          </a:r>
          <a:r>
            <a:rPr lang="en-US" altLang="ko-KR" sz="18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, </a:t>
          </a:r>
          <a:r>
            <a:rPr lang="ko-KR" altLang="en-US" sz="18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작업속도우수 </a:t>
          </a:r>
          <a:endParaRPr lang="ko-KR" altLang="en-US" sz="1800" kern="1200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sp:txBody>
      <dsp:txXfrm>
        <a:off x="0" y="446938"/>
        <a:ext cx="3095580" cy="893013"/>
      </dsp:txXfrm>
    </dsp:sp>
    <dsp:sp modelId="{67D5FC6A-CE65-4F7C-BA29-4541902649F8}">
      <dsp:nvSpPr>
        <dsp:cNvPr id="0" name=""/>
        <dsp:cNvSpPr/>
      </dsp:nvSpPr>
      <dsp:spPr>
        <a:xfrm>
          <a:off x="1185795" y="1362273"/>
          <a:ext cx="2877439" cy="446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4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 </a:t>
          </a:r>
          <a:endParaRPr lang="ko-KR" altLang="en-US" sz="2400" kern="1200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sp:txBody>
      <dsp:txXfrm>
        <a:off x="1185795" y="1362273"/>
        <a:ext cx="2877439" cy="446439"/>
      </dsp:txXfrm>
    </dsp:sp>
    <dsp:sp modelId="{BE3E24E0-FADB-48C1-A2C3-A91355423641}">
      <dsp:nvSpPr>
        <dsp:cNvPr id="0" name=""/>
        <dsp:cNvSpPr/>
      </dsp:nvSpPr>
      <dsp:spPr>
        <a:xfrm>
          <a:off x="-174803" y="1362273"/>
          <a:ext cx="1710204" cy="446439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rPr>
            <a:t>친환경성</a:t>
          </a:r>
          <a:endParaRPr lang="ko-KR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휴먼모음T" panose="02030504000101010101" pitchFamily="18" charset="-127"/>
            <a:ea typeface="휴먼모음T" panose="02030504000101010101" pitchFamily="18" charset="-127"/>
          </a:endParaRPr>
        </a:p>
      </dsp:txBody>
      <dsp:txXfrm>
        <a:off x="-153006" y="1384070"/>
        <a:ext cx="1666610" cy="424642"/>
      </dsp:txXfrm>
    </dsp:sp>
    <dsp:sp modelId="{D307BFD6-5D22-4E48-9C77-6B5D962D984F}">
      <dsp:nvSpPr>
        <dsp:cNvPr id="0" name=""/>
        <dsp:cNvSpPr/>
      </dsp:nvSpPr>
      <dsp:spPr>
        <a:xfrm>
          <a:off x="0" y="1808713"/>
          <a:ext cx="3888432" cy="893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납</a:t>
          </a:r>
          <a:r>
            <a:rPr lang="en-US" altLang="ko-KR" sz="18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(</a:t>
          </a:r>
          <a:r>
            <a:rPr lang="en-US" altLang="ko-KR" sz="1800" kern="1200" dirty="0" err="1" smtClean="0">
              <a:latin typeface="휴먼모음T" panose="02030504000101010101" pitchFamily="18" charset="-127"/>
              <a:ea typeface="휴먼모음T" panose="02030504000101010101" pitchFamily="18" charset="-127"/>
            </a:rPr>
            <a:t>Pb</a:t>
          </a:r>
          <a:r>
            <a:rPr lang="en-US" altLang="ko-KR" sz="18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)</a:t>
          </a:r>
          <a:r>
            <a:rPr lang="ko-KR" altLang="en-US" sz="18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촉매 배제</a:t>
          </a:r>
          <a:endParaRPr lang="ko-KR" altLang="en-US" sz="1800" kern="1200" dirty="0">
            <a:latin typeface="휴먼모음T" panose="02030504000101010101" pitchFamily="18" charset="-127"/>
            <a:ea typeface="휴먼모음T" panose="02030504000101010101" pitchFamily="18" charset="-127"/>
          </a:endParaRPr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유해물질 최소화</a:t>
          </a:r>
          <a:endParaRPr lang="ko-KR" altLang="en-US" sz="1800" kern="1200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sp:txBody>
      <dsp:txXfrm>
        <a:off x="0" y="1808713"/>
        <a:ext cx="3888432" cy="893013"/>
      </dsp:txXfrm>
    </dsp:sp>
    <dsp:sp modelId="{B5E3E087-1A1F-4F95-AB9B-79AC1DA78F08}">
      <dsp:nvSpPr>
        <dsp:cNvPr id="0" name=""/>
        <dsp:cNvSpPr/>
      </dsp:nvSpPr>
      <dsp:spPr>
        <a:xfrm>
          <a:off x="1185795" y="2724048"/>
          <a:ext cx="2877439" cy="446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4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 </a:t>
          </a:r>
          <a:endParaRPr lang="ko-KR" altLang="en-US" sz="2400" kern="1200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sp:txBody>
      <dsp:txXfrm>
        <a:off x="1185795" y="2724048"/>
        <a:ext cx="2877439" cy="446439"/>
      </dsp:txXfrm>
    </dsp:sp>
    <dsp:sp modelId="{DD5D243C-5BFB-48A5-80AA-A658EE9B32D9}">
      <dsp:nvSpPr>
        <dsp:cNvPr id="0" name=""/>
        <dsp:cNvSpPr/>
      </dsp:nvSpPr>
      <dsp:spPr>
        <a:xfrm>
          <a:off x="-174803" y="2724048"/>
          <a:ext cx="1710204" cy="446439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rPr>
            <a:t>난연성</a:t>
          </a:r>
          <a:endParaRPr lang="ko-KR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휴먼모음T" panose="02030504000101010101" pitchFamily="18" charset="-127"/>
            <a:ea typeface="휴먼모음T" panose="02030504000101010101" pitchFamily="18" charset="-127"/>
          </a:endParaRPr>
        </a:p>
      </dsp:txBody>
      <dsp:txXfrm>
        <a:off x="-153006" y="2745845"/>
        <a:ext cx="1666610" cy="424642"/>
      </dsp:txXfrm>
    </dsp:sp>
    <dsp:sp modelId="{77C105E6-6320-4391-8A88-2CC97A2AE5A2}">
      <dsp:nvSpPr>
        <dsp:cNvPr id="0" name=""/>
        <dsp:cNvSpPr/>
      </dsp:nvSpPr>
      <dsp:spPr>
        <a:xfrm>
          <a:off x="0" y="3170488"/>
          <a:ext cx="3888432" cy="893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err="1" smtClean="0">
              <a:latin typeface="휴먼모음T" panose="02030504000101010101" pitchFamily="18" charset="-127"/>
              <a:ea typeface="휴먼모음T" panose="02030504000101010101" pitchFamily="18" charset="-127"/>
            </a:rPr>
            <a:t>준불연</a:t>
          </a:r>
          <a:r>
            <a:rPr lang="ko-KR" altLang="en-US" sz="18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 성적보유</a:t>
          </a:r>
          <a:r>
            <a:rPr lang="en-US" altLang="ko-KR" sz="18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(</a:t>
          </a:r>
          <a:r>
            <a:rPr lang="ko-KR" altLang="en-US" sz="18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석고보드 </a:t>
          </a:r>
          <a:r>
            <a:rPr lang="en-US" altLang="ko-KR" sz="18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9.5T)</a:t>
          </a:r>
          <a:endParaRPr lang="ko-KR" altLang="en-US" sz="1800" kern="1200" dirty="0">
            <a:latin typeface="휴먼모음T" panose="02030504000101010101" pitchFamily="18" charset="-127"/>
            <a:ea typeface="휴먼모음T" panose="02030504000101010101" pitchFamily="18" charset="-127"/>
          </a:endParaRPr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8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DIN 4012 B2 </a:t>
          </a:r>
          <a:r>
            <a:rPr lang="ko-KR" altLang="en-US" sz="18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그레이드</a:t>
          </a:r>
          <a:endParaRPr lang="ko-KR" altLang="en-US" sz="1800" kern="1200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sp:txBody>
      <dsp:txXfrm>
        <a:off x="0" y="3170488"/>
        <a:ext cx="3888432" cy="8930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탭 목록형"/>
  <dgm:desc val="연속하지 않거나 그룹화된 정보 블록을 표시합니다. 수준 1 텍스트의 양이 적은 목록에 적합합니다. 첫 번째 수준 텍스트는 수준 1 텍스트 옆에 표시되며 나머지 수준 2 텍스트는 수준 1 텍스트 아래에 표시됩니다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55290" cy="496569"/>
          </a:xfrm>
          <a:prstGeom prst="rect">
            <a:avLst/>
          </a:prstGeom>
        </p:spPr>
        <p:txBody>
          <a:bodyPr vert="horz" lIns="91523" tIns="45762" rIns="91523" bIns="45762" rtlCol="0"/>
          <a:lstStyle>
            <a:lvl1pPr algn="l">
              <a:defRPr sz="11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63032" y="2"/>
            <a:ext cx="2955290" cy="496569"/>
          </a:xfrm>
          <a:prstGeom prst="rect">
            <a:avLst/>
          </a:prstGeom>
        </p:spPr>
        <p:txBody>
          <a:bodyPr vert="horz" lIns="91523" tIns="45762" rIns="91523" bIns="45762" rtlCol="0"/>
          <a:lstStyle>
            <a:lvl1pPr algn="r">
              <a:defRPr sz="1100"/>
            </a:lvl1pPr>
          </a:lstStyle>
          <a:p>
            <a:fld id="{CC8EB986-876D-4CA5-ACC5-9313440550CC}" type="datetimeFigureOut">
              <a:rPr lang="ko-KR" altLang="en-US" smtClean="0"/>
              <a:pPr/>
              <a:t>2016-01-21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55290" cy="496569"/>
          </a:xfrm>
          <a:prstGeom prst="rect">
            <a:avLst/>
          </a:prstGeom>
        </p:spPr>
        <p:txBody>
          <a:bodyPr vert="horz" lIns="91523" tIns="45762" rIns="91523" bIns="45762" rtlCol="0" anchor="b"/>
          <a:lstStyle>
            <a:lvl1pPr algn="l">
              <a:defRPr sz="1100"/>
            </a:lvl1pPr>
          </a:lstStyle>
          <a:p>
            <a:r>
              <a:rPr lang="en-US" altLang="ko-KR" smtClean="0"/>
              <a:t>INTERNAL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63032" y="9433107"/>
            <a:ext cx="2955290" cy="496569"/>
          </a:xfrm>
          <a:prstGeom prst="rect">
            <a:avLst/>
          </a:prstGeom>
        </p:spPr>
        <p:txBody>
          <a:bodyPr vert="horz" lIns="91523" tIns="45762" rIns="91523" bIns="45762" rtlCol="0" anchor="b"/>
          <a:lstStyle>
            <a:lvl1pPr algn="r">
              <a:defRPr sz="1100"/>
            </a:lvl1pPr>
          </a:lstStyle>
          <a:p>
            <a:fld id="{B7EF7431-0DEE-46CC-AB0F-F11F11CD9E1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0028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55290" cy="496569"/>
          </a:xfrm>
          <a:prstGeom prst="rect">
            <a:avLst/>
          </a:prstGeom>
        </p:spPr>
        <p:txBody>
          <a:bodyPr vert="horz" lIns="91523" tIns="45762" rIns="91523" bIns="45762" rtlCol="0"/>
          <a:lstStyle>
            <a:lvl1pPr algn="l">
              <a:defRPr sz="11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63032" y="2"/>
            <a:ext cx="2955290" cy="496569"/>
          </a:xfrm>
          <a:prstGeom prst="rect">
            <a:avLst/>
          </a:prstGeom>
        </p:spPr>
        <p:txBody>
          <a:bodyPr vert="horz" lIns="91523" tIns="45762" rIns="91523" bIns="45762" rtlCol="0"/>
          <a:lstStyle>
            <a:lvl1pPr algn="r">
              <a:defRPr sz="1100"/>
            </a:lvl1pPr>
          </a:lstStyle>
          <a:p>
            <a:fld id="{CA8DC273-BBF5-4D65-A8B8-BD3C5AEE44F2}" type="datetimeFigureOut">
              <a:rPr lang="ko-KR" altLang="en-US" smtClean="0"/>
              <a:pPr/>
              <a:t>2016-01-21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25513" y="742950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23" tIns="45762" rIns="91523" bIns="45762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1990" y="4717417"/>
            <a:ext cx="5455920" cy="4469129"/>
          </a:xfrm>
          <a:prstGeom prst="rect">
            <a:avLst/>
          </a:prstGeom>
        </p:spPr>
        <p:txBody>
          <a:bodyPr vert="horz" lIns="91523" tIns="45762" rIns="91523" bIns="45762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55290" cy="496569"/>
          </a:xfrm>
          <a:prstGeom prst="rect">
            <a:avLst/>
          </a:prstGeom>
        </p:spPr>
        <p:txBody>
          <a:bodyPr vert="horz" lIns="91523" tIns="45762" rIns="91523" bIns="45762" rtlCol="0" anchor="b"/>
          <a:lstStyle>
            <a:lvl1pPr algn="l">
              <a:defRPr sz="11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63032" y="9433107"/>
            <a:ext cx="2955290" cy="496569"/>
          </a:xfrm>
          <a:prstGeom prst="rect">
            <a:avLst/>
          </a:prstGeom>
        </p:spPr>
        <p:txBody>
          <a:bodyPr vert="horz" lIns="91523" tIns="45762" rIns="91523" bIns="45762" rtlCol="0" anchor="b"/>
          <a:lstStyle>
            <a:lvl1pPr algn="r">
              <a:defRPr sz="1100"/>
            </a:lvl1pPr>
          </a:lstStyle>
          <a:p>
            <a:fld id="{1FCEB3E8-D570-4BFB-85D9-FF64108BB23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432510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CEB3E8-D570-4BFB-85D9-FF64108BB230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7764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CEB3E8-D570-4BFB-85D9-FF64108BB230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7635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CEB3E8-D570-4BFB-85D9-FF64108BB230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9793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CEB3E8-D570-4BFB-85D9-FF64108BB230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4014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CEB3E8-D570-4BFB-85D9-FF64108BB230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175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CEB3E8-D570-4BFB-85D9-FF64108BB230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1256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CEB3E8-D570-4BFB-85D9-FF64108BB230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3168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CEB3E8-D570-4BFB-85D9-FF64108BB230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4190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CEB3E8-D570-4BFB-85D9-FF64108BB230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8795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5527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E6A14B-DB25-48C1-B832-7CDA64016066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9" name="날짜 개체 틀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19.01.2012</a:t>
            </a:r>
          </a:p>
        </p:txBody>
      </p:sp>
    </p:spTree>
    <p:extLst>
      <p:ext uri="{BB962C8B-B14F-4D97-AF65-F5344CB8AC3E}">
        <p14:creationId xmlns:p14="http://schemas.microsoft.com/office/powerpoint/2010/main" val="220942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2419D8-968D-4B4F-ABCB-E9F83E15EF12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19.01.2012</a:t>
            </a:r>
          </a:p>
        </p:txBody>
      </p:sp>
    </p:spTree>
    <p:extLst>
      <p:ext uri="{BB962C8B-B14F-4D97-AF65-F5344CB8AC3E}">
        <p14:creationId xmlns:p14="http://schemas.microsoft.com/office/powerpoint/2010/main" val="598897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F6AB24-E109-4390-900A-253CA02A28CF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19.01.2012</a:t>
            </a:r>
          </a:p>
        </p:txBody>
      </p:sp>
    </p:spTree>
    <p:extLst>
      <p:ext uri="{BB962C8B-B14F-4D97-AF65-F5344CB8AC3E}">
        <p14:creationId xmlns:p14="http://schemas.microsoft.com/office/powerpoint/2010/main" val="2642108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C45B89-35D9-498A-B010-3946EB0D4F3F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19.01.2012</a:t>
            </a:r>
          </a:p>
        </p:txBody>
      </p:sp>
    </p:spTree>
    <p:extLst>
      <p:ext uri="{BB962C8B-B14F-4D97-AF65-F5344CB8AC3E}">
        <p14:creationId xmlns:p14="http://schemas.microsoft.com/office/powerpoint/2010/main" val="1491761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B9833E1-996E-46A8-B105-419892FDCE20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19.01.2012</a:t>
            </a:r>
          </a:p>
        </p:txBody>
      </p:sp>
    </p:spTree>
    <p:extLst>
      <p:ext uri="{BB962C8B-B14F-4D97-AF65-F5344CB8AC3E}">
        <p14:creationId xmlns:p14="http://schemas.microsoft.com/office/powerpoint/2010/main" val="3543946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8BCB31F-51A6-4623-81B0-82A53570B7AE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19.01.2012</a:t>
            </a:r>
          </a:p>
        </p:txBody>
      </p:sp>
    </p:spTree>
    <p:extLst>
      <p:ext uri="{BB962C8B-B14F-4D97-AF65-F5344CB8AC3E}">
        <p14:creationId xmlns:p14="http://schemas.microsoft.com/office/powerpoint/2010/main" val="3743448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750050" y="641350"/>
            <a:ext cx="2178050" cy="58388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15900" y="641350"/>
            <a:ext cx="6381750" cy="58388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999DB6-B4E6-4C8D-A932-A61D91B0BBF5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19.01.2012</a:t>
            </a:r>
          </a:p>
        </p:txBody>
      </p:sp>
    </p:spTree>
    <p:extLst>
      <p:ext uri="{BB962C8B-B14F-4D97-AF65-F5344CB8AC3E}">
        <p14:creationId xmlns:p14="http://schemas.microsoft.com/office/powerpoint/2010/main" val="2389847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>
          <a:xfrm>
            <a:off x="8207375" y="6645275"/>
            <a:ext cx="720725" cy="1508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DF6AB24-E109-4390-900A-253CA02A28CF}" type="slidenum">
              <a:rPr lang="de-DE" altLang="ko-KR"/>
              <a:pPr/>
              <a:t>‹#›</a:t>
            </a:fld>
            <a:endParaRPr lang="de-DE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936625" y="6718300"/>
            <a:ext cx="7272338" cy="96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ko-KR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2"/>
          </p:nvPr>
        </p:nvSpPr>
        <p:spPr>
          <a:xfrm>
            <a:off x="215900" y="6645275"/>
            <a:ext cx="720725" cy="1508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altLang="ko-KR"/>
              <a:t>19.01.2012</a:t>
            </a:r>
          </a:p>
        </p:txBody>
      </p:sp>
    </p:spTree>
    <p:extLst>
      <p:ext uri="{BB962C8B-B14F-4D97-AF65-F5344CB8AC3E}">
        <p14:creationId xmlns:p14="http://schemas.microsoft.com/office/powerpoint/2010/main" val="4043146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>
          <a:xfrm>
            <a:off x="8207375" y="6645275"/>
            <a:ext cx="720725" cy="1508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32419D8-968D-4B4F-ABCB-E9F83E15EF12}" type="slidenum">
              <a:rPr lang="de-DE" altLang="ko-KR"/>
              <a:pPr/>
              <a:t>‹#›</a:t>
            </a:fld>
            <a:endParaRPr lang="de-DE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936625" y="6718300"/>
            <a:ext cx="7272338" cy="96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2"/>
          </p:nvPr>
        </p:nvSpPr>
        <p:spPr>
          <a:xfrm>
            <a:off x="215900" y="6645275"/>
            <a:ext cx="720725" cy="1508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altLang="ko-KR"/>
              <a:t>19.01.2012</a:t>
            </a:r>
          </a:p>
        </p:txBody>
      </p:sp>
    </p:spTree>
    <p:extLst>
      <p:ext uri="{BB962C8B-B14F-4D97-AF65-F5344CB8AC3E}">
        <p14:creationId xmlns:p14="http://schemas.microsoft.com/office/powerpoint/2010/main" val="314212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Y:\SEOUL\Common\PR\New claim\New logo files\color logo\jpg 파일\BASF_light green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8589"/>
          <a:stretch/>
        </p:blipFill>
        <p:spPr bwMode="auto">
          <a:xfrm>
            <a:off x="-16090" y="0"/>
            <a:ext cx="91541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Y:\SEOUL\Common\PR\New claim\New logo files\color logo\jpg 파일\BASF_light green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57"/>
          <a:stretch/>
        </p:blipFill>
        <p:spPr bwMode="auto">
          <a:xfrm>
            <a:off x="-16090" y="1340768"/>
            <a:ext cx="9154181" cy="447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531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0454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Plaz"/>
          <p:cNvSpPr>
            <a:spLocks noGrp="1" noChangeArrowheads="1"/>
          </p:cNvSpPr>
          <p:nvPr>
            <p:ph type="ctrTitle"/>
          </p:nvPr>
        </p:nvSpPr>
        <p:spPr>
          <a:xfrm>
            <a:off x="215900" y="431800"/>
            <a:ext cx="8712200" cy="3600450"/>
          </a:xfrm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de-DE" altLang="ko-KR" noProof="0" smtClean="0"/>
              <a:t>Click to edit Master title style</a:t>
            </a:r>
          </a:p>
        </p:txBody>
      </p:sp>
      <p:sp>
        <p:nvSpPr>
          <p:cNvPr id="2051" name="TextPlaz"/>
          <p:cNvSpPr>
            <a:spLocks noGrp="1" noChangeArrowheads="1"/>
          </p:cNvSpPr>
          <p:nvPr>
            <p:ph type="subTitle" idx="1"/>
          </p:nvPr>
        </p:nvSpPr>
        <p:spPr>
          <a:xfrm>
            <a:off x="215900" y="4032250"/>
            <a:ext cx="8712200" cy="431800"/>
          </a:xfrm>
        </p:spPr>
        <p:txBody>
          <a:bodyPr anchor="b"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/>
            </a:lvl1pPr>
          </a:lstStyle>
          <a:p>
            <a:pPr lvl="0"/>
            <a:r>
              <a:rPr lang="de-DE" altLang="ko-KR" noProof="0" smtClean="0"/>
              <a:t>Click to edit Master subtitle style</a:t>
            </a:r>
          </a:p>
        </p:txBody>
      </p:sp>
      <p:sp>
        <p:nvSpPr>
          <p:cNvPr id="2054" name="SeitePlaz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264275" y="6645275"/>
            <a:ext cx="720725" cy="150813"/>
          </a:xfrm>
        </p:spPr>
        <p:txBody>
          <a:bodyPr/>
          <a:lstStyle>
            <a:lvl1pPr>
              <a:defRPr/>
            </a:lvl1pPr>
          </a:lstStyle>
          <a:p>
            <a:fld id="{CA74AEBC-12F5-4B44-B990-4C11865440F0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2053" name="FussPlaz"/>
          <p:cNvSpPr>
            <a:spLocks noGrp="1" noChangeArrowheads="1"/>
          </p:cNvSpPr>
          <p:nvPr>
            <p:ph type="ftr" sz="quarter" idx="3"/>
          </p:nvPr>
        </p:nvSpPr>
        <p:spPr>
          <a:xfrm>
            <a:off x="936625" y="6718300"/>
            <a:ext cx="5327650" cy="96838"/>
          </a:xfrm>
        </p:spPr>
        <p:txBody>
          <a:bodyPr/>
          <a:lstStyle>
            <a:lvl1pPr>
              <a:defRPr/>
            </a:lvl1pPr>
          </a:lstStyle>
          <a:p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2052" name="DatumPlaz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19.01.2012</a:t>
            </a:r>
          </a:p>
        </p:txBody>
      </p:sp>
      <p:sp>
        <p:nvSpPr>
          <p:cNvPr id="2057" name="DokuPlaz"/>
          <p:cNvSpPr>
            <a:spLocks noChangeArrowheads="1"/>
          </p:cNvSpPr>
          <p:nvPr/>
        </p:nvSpPr>
        <p:spPr bwMode="auto">
          <a:xfrm>
            <a:off x="936625" y="6764338"/>
            <a:ext cx="5327650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/>
            <a:endParaRPr lang="ko-KR" altLang="ko-KR" sz="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16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8AE0E76-A4C3-4FD1-9E17-6F248D7A721A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19.01.2012</a:t>
            </a:r>
          </a:p>
        </p:txBody>
      </p:sp>
    </p:spTree>
    <p:extLst>
      <p:ext uri="{BB962C8B-B14F-4D97-AF65-F5344CB8AC3E}">
        <p14:creationId xmlns:p14="http://schemas.microsoft.com/office/powerpoint/2010/main" val="2759003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139F987-5F38-40FF-BD10-379FB4AE07AB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19.01.2012</a:t>
            </a:r>
          </a:p>
        </p:txBody>
      </p:sp>
    </p:spTree>
    <p:extLst>
      <p:ext uri="{BB962C8B-B14F-4D97-AF65-F5344CB8AC3E}">
        <p14:creationId xmlns:p14="http://schemas.microsoft.com/office/powerpoint/2010/main" val="2114713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15900" y="1871663"/>
            <a:ext cx="427990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871663"/>
            <a:ext cx="427990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9DF1D5E-8169-47AE-AE86-494752484855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19.01.2012</a:t>
            </a:r>
          </a:p>
        </p:txBody>
      </p:sp>
    </p:spTree>
    <p:extLst>
      <p:ext uri="{BB962C8B-B14F-4D97-AF65-F5344CB8AC3E}">
        <p14:creationId xmlns:p14="http://schemas.microsoft.com/office/powerpoint/2010/main" val="224504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ix/0/13,64/25,39/4,8"/>
          <p:cNvSpPr>
            <a:spLocks noChangeArrowheads="1"/>
          </p:cNvSpPr>
          <p:nvPr userDrawn="1"/>
        </p:nvSpPr>
        <p:spPr bwMode="auto">
          <a:xfrm>
            <a:off x="0" y="4911725"/>
            <a:ext cx="9140825" cy="1727200"/>
          </a:xfrm>
          <a:prstGeom prst="rect">
            <a:avLst/>
          </a:prstGeom>
          <a:solidFill>
            <a:srgbClr val="BAD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2" name="Fix/0,48/0/6,25/19,06"/>
          <p:cNvSpPr>
            <a:spLocks noChangeArrowheads="1"/>
          </p:cNvSpPr>
          <p:nvPr userDrawn="1"/>
        </p:nvSpPr>
        <p:spPr bwMode="auto">
          <a:xfrm>
            <a:off x="0" y="0"/>
            <a:ext cx="9159875" cy="1025525"/>
          </a:xfrm>
          <a:prstGeom prst="rect">
            <a:avLst/>
          </a:prstGeom>
          <a:solidFill>
            <a:srgbClr val="65A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ko-KR" altLang="ko-KR" sz="2000"/>
          </a:p>
        </p:txBody>
      </p:sp>
      <p:pic>
        <p:nvPicPr>
          <p:cNvPr id="13" name="Picture 10" descr="W_NAME_neg_rgb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296863"/>
            <a:ext cx="2100263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개체 틀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Fix/581.4486/399.7894/74.47024/19.38748"/>
          <p:cNvSpPr txBox="1"/>
          <p:nvPr userDrawn="1">
            <p:custDataLst>
              <p:tags r:id="rId6"/>
            </p:custDataLst>
          </p:nvPr>
        </p:nvSpPr>
        <p:spPr>
          <a:xfrm>
            <a:off x="7384397" y="5077325"/>
            <a:ext cx="945772" cy="24622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altLang="ko-KR" sz="16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150 </a:t>
            </a:r>
            <a:r>
              <a:rPr lang="en-US" altLang="ko-KR" sz="1600" b="1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Jahre</a:t>
            </a:r>
            <a:endParaRPr lang="ko-KR" altLang="en-US" sz="16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897" y="4911725"/>
            <a:ext cx="1727201" cy="172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2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11" r:id="rId2"/>
    <p:sldLayoutId id="2147483712" r:id="rId3"/>
    <p:sldLayoutId id="2147483713" r:id="rId4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accent1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36600" indent="-3937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accent1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2pPr>
      <a:lvl3pPr marL="1130300" indent="-3937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3pPr>
      <a:lvl4pPr marL="1524000" indent="-3937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1917700" indent="-3937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5pPr>
      <a:lvl6pPr marL="2374900" indent="-3937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6pPr>
      <a:lvl7pPr marL="2832100" indent="-3937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7pPr>
      <a:lvl8pPr marL="3289300" indent="-3937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8pPr>
      <a:lvl9pPr marL="3746500" indent="-3937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ix/0,48/0/6,25/19,06"/>
          <p:cNvSpPr>
            <a:spLocks noChangeArrowheads="1"/>
          </p:cNvSpPr>
          <p:nvPr userDrawn="1"/>
        </p:nvSpPr>
        <p:spPr bwMode="auto">
          <a:xfrm>
            <a:off x="0" y="0"/>
            <a:ext cx="9159875" cy="1025525"/>
          </a:xfrm>
          <a:prstGeom prst="rect">
            <a:avLst/>
          </a:prstGeom>
          <a:solidFill>
            <a:srgbClr val="65A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ko-KR" altLang="ko-KR" sz="2000"/>
          </a:p>
        </p:txBody>
      </p:sp>
      <p:pic>
        <p:nvPicPr>
          <p:cNvPr id="13" name="Picture 10" descr="W_NAME_neg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296863"/>
            <a:ext cx="2100263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개체 틀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5" name="Fix/581.4486/399.7894/74.47024/19.38748"/>
          <p:cNvSpPr txBox="1"/>
          <p:nvPr userDrawn="1">
            <p:custDataLst>
              <p:tags r:id="rId3"/>
            </p:custDataLst>
          </p:nvPr>
        </p:nvSpPr>
        <p:spPr>
          <a:xfrm>
            <a:off x="7384397" y="5077325"/>
            <a:ext cx="945772" cy="24622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altLang="ko-KR" sz="16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150 </a:t>
            </a:r>
            <a:r>
              <a:rPr lang="en-US" altLang="ko-KR" sz="1600" b="1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Jahre</a:t>
            </a:r>
            <a:endParaRPr lang="ko-KR" altLang="en-US" sz="16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40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accent1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36600" indent="-3937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accent1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2pPr>
      <a:lvl3pPr marL="1130300" indent="-3937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3pPr>
      <a:lvl4pPr marL="1524000" indent="-3937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1917700" indent="-3937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5pPr>
      <a:lvl6pPr marL="2374900" indent="-3937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6pPr>
      <a:lvl7pPr marL="2832100" indent="-3937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7pPr>
      <a:lvl8pPr marL="3289300" indent="-3937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8pPr>
      <a:lvl9pPr marL="3746500" indent="-3937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ix/0/0,6/25,39/3,8"/>
          <p:cNvSpPr>
            <a:spLocks noChangeArrowheads="1"/>
          </p:cNvSpPr>
          <p:nvPr userDrawn="1"/>
        </p:nvSpPr>
        <p:spPr bwMode="auto">
          <a:xfrm>
            <a:off x="0" y="215900"/>
            <a:ext cx="9140825" cy="1366838"/>
          </a:xfrm>
          <a:prstGeom prst="rect">
            <a:avLst/>
          </a:prstGeom>
          <a:solidFill>
            <a:srgbClr val="BAD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1026" name="TitelPlaz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641350"/>
            <a:ext cx="7127875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ko-KR" smtClean="0"/>
              <a:t>Click to edit Master title style</a:t>
            </a:r>
          </a:p>
        </p:txBody>
      </p:sp>
      <p:sp>
        <p:nvSpPr>
          <p:cNvPr id="1027" name="TextPlaz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5900" y="1871663"/>
            <a:ext cx="871220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ko-KR" smtClean="0"/>
              <a:t>Click to edit Master text styles</a:t>
            </a:r>
          </a:p>
          <a:p>
            <a:pPr lvl="1"/>
            <a:r>
              <a:rPr lang="de-DE" altLang="ko-KR" smtClean="0"/>
              <a:t>Second level</a:t>
            </a:r>
          </a:p>
          <a:p>
            <a:pPr lvl="2"/>
            <a:r>
              <a:rPr lang="de-DE" altLang="ko-KR" smtClean="0"/>
              <a:t>Third level</a:t>
            </a:r>
          </a:p>
          <a:p>
            <a:pPr lvl="3"/>
            <a:r>
              <a:rPr lang="de-DE" altLang="ko-KR" smtClean="0"/>
              <a:t>Fourth level</a:t>
            </a:r>
          </a:p>
          <a:p>
            <a:pPr lvl="4"/>
            <a:r>
              <a:rPr lang="de-DE" altLang="ko-KR" smtClean="0"/>
              <a:t>Fifth level</a:t>
            </a:r>
          </a:p>
        </p:txBody>
      </p:sp>
      <p:sp>
        <p:nvSpPr>
          <p:cNvPr id="1030" name="SeitePlaz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07375" y="6645275"/>
            <a:ext cx="720725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110000"/>
              </a:spcBef>
              <a:spcAft>
                <a:spcPct val="110000"/>
              </a:spcAft>
              <a:defRPr sz="800">
                <a:ea typeface="굴림" charset="-127"/>
              </a:defRPr>
            </a:lvl1pPr>
          </a:lstStyle>
          <a:p>
            <a:fld id="{9F800927-04C4-47A0-929A-E192E02C0FF7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1029" name="FussPlaz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36625" y="6718300"/>
            <a:ext cx="7272338" cy="9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110000"/>
              </a:spcBef>
              <a:spcAft>
                <a:spcPct val="110000"/>
              </a:spcAft>
              <a:defRPr sz="1200">
                <a:ea typeface="굴림" charset="-127"/>
              </a:defRPr>
            </a:lvl1pPr>
          </a:lstStyle>
          <a:p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1028" name="DatumPlaz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5900" y="6645275"/>
            <a:ext cx="720725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110000"/>
              </a:spcBef>
              <a:spcAft>
                <a:spcPct val="110000"/>
              </a:spcAft>
              <a:defRPr sz="800">
                <a:ea typeface="굴림" charset="-127"/>
              </a:defRPr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19.01.2012</a:t>
            </a:r>
          </a:p>
        </p:txBody>
      </p:sp>
      <p:sp>
        <p:nvSpPr>
          <p:cNvPr id="1033" name="DokuPlaz"/>
          <p:cNvSpPr>
            <a:spLocks noChangeArrowheads="1"/>
          </p:cNvSpPr>
          <p:nvPr/>
        </p:nvSpPr>
        <p:spPr bwMode="auto">
          <a:xfrm>
            <a:off x="936625" y="6764338"/>
            <a:ext cx="7272338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/>
            <a:endParaRPr lang="ko-KR" altLang="ko-KR" sz="600">
              <a:solidFill>
                <a:srgbClr val="000000"/>
              </a:solidFill>
            </a:endParaRPr>
          </a:p>
        </p:txBody>
      </p:sp>
      <p:pic>
        <p:nvPicPr>
          <p:cNvPr id="2" name="Picture 2" descr="C:\Users\haj\Documents\2014 PMCC\BASF PR\150_lightgreen-blue_logo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215900"/>
            <a:ext cx="1366838" cy="136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 userDrawn="1"/>
        </p:nvSpPr>
        <p:spPr bwMode="auto">
          <a:xfrm>
            <a:off x="7668344" y="215900"/>
            <a:ext cx="1152128" cy="4254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16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110000"/>
        </a:spcBef>
        <a:spcAft>
          <a:spcPct val="110000"/>
        </a:spcAft>
        <a:defRPr sz="28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accent1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36600" indent="-3937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accent1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2pPr>
      <a:lvl3pPr marL="1130300" indent="-3937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3pPr>
      <a:lvl4pPr marL="1524000" indent="-3937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1917700" indent="-3937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5pPr>
      <a:lvl6pPr marL="2374900" indent="-3937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6pPr>
      <a:lvl7pPr marL="2832100" indent="-3937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7pPr>
      <a:lvl8pPr marL="3289300" indent="-3937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8pPr>
      <a:lvl9pPr marL="3746500" indent="-3937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hyperlink" Target="../../&#44148;&#49444;&#49324;/&#49340;&#49457;&#44148;&#49444;/&#54364;&#51456;&#54868;/&#49340;&#49457;&#44148;&#49444;%20&#44592;&#51456;2013&#45380;8&#50900;.pdf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1.xml"/><Relationship Id="rId5" Type="http://schemas.openxmlformats.org/officeDocument/2006/relationships/image" Target="../media/image9.jpeg"/><Relationship Id="rId10" Type="http://schemas.microsoft.com/office/2007/relationships/diagramDrawing" Target="../diagrams/drawing1.xml"/><Relationship Id="rId4" Type="http://schemas.openxmlformats.org/officeDocument/2006/relationships/hyperlink" Target="http://www.google.com.hk/url?sa=i&amp;rct=j&amp;q=&amp;esrc=s&amp;frm=1&amp;source=images&amp;cd=&amp;cad=rja&amp;uact=8&amp;ved=0CAcQjRw&amp;url=http://www.uratex.com.ph/industrial-institutional/blog/uses-spray-polyurethane-foam/&amp;ei=p2W8VOm6CIH28QW34IDwCw&amp;psig=AFQjCNGBQBSBJC0-4JxDMEDNmD8pGn5qJQ&amp;ust=1421719291732369" TargetMode="External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9"/>
          <p:cNvSpPr>
            <a:spLocks noChangeArrowheads="1"/>
          </p:cNvSpPr>
          <p:nvPr/>
        </p:nvSpPr>
        <p:spPr bwMode="auto">
          <a:xfrm>
            <a:off x="1130300" y="-452438"/>
            <a:ext cx="6096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pic>
        <p:nvPicPr>
          <p:cNvPr id="4100" name="Picture 36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981168"/>
            <a:ext cx="9144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5069416"/>
            <a:ext cx="6912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200" dirty="0" smtClean="0">
                <a:solidFill>
                  <a:schemeClr val="accent1">
                    <a:lumMod val="50000"/>
                  </a:schemeClr>
                </a:solidFill>
                <a:latin typeface="Swis721 Blk BT" panose="020B0904030502020204" pitchFamily="34" charset="0"/>
                <a:ea typeface="휴먼모음T" panose="02030504000101010101" pitchFamily="18" charset="-127"/>
              </a:rPr>
              <a:t>WALLTITE</a:t>
            </a:r>
            <a:r>
              <a:rPr lang="en-US" altLang="ko-KR" sz="3200" baseline="30000" dirty="0" smtClean="0">
                <a:solidFill>
                  <a:schemeClr val="accent1">
                    <a:lumMod val="50000"/>
                  </a:schemeClr>
                </a:solidFill>
                <a:latin typeface="Century"/>
                <a:ea typeface="휴먼모음T" panose="02030504000101010101" pitchFamily="18" charset="-127"/>
              </a:rPr>
              <a:t>®</a:t>
            </a:r>
            <a:r>
              <a:rPr lang="en-US" altLang="ko-KR" sz="3200" dirty="0" smtClean="0">
                <a:solidFill>
                  <a:schemeClr val="accent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</a:p>
          <a:p>
            <a:r>
              <a:rPr lang="ko-KR" altLang="en-US" sz="32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월타이트</a:t>
            </a:r>
            <a:r>
              <a:rPr lang="en-US" altLang="ko-KR" sz="2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2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경질 폴리우레탄 </a:t>
            </a:r>
            <a:r>
              <a:rPr lang="ko-KR" altLang="en-US" sz="24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스프레이폼</a:t>
            </a:r>
            <a:endParaRPr lang="ko-KR" altLang="en-US" sz="2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64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772816"/>
            <a:ext cx="91440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ClrTx/>
              <a:buSzTx/>
              <a:tabLst/>
              <a:defRPr/>
            </a:pPr>
            <a:r>
              <a:rPr kumimoji="0" lang="ko-KR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월타이트</a:t>
            </a:r>
            <a:r>
              <a:rPr kumimoji="0" lang="ko-KR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특성</a:t>
            </a:r>
            <a:r>
              <a:rPr lang="en-US" altLang="ko-KR" b="0" dirty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</a:t>
            </a:r>
            <a:r>
              <a:rPr kumimoji="0" lang="en-US" altLang="ko-KR" sz="28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1. </a:t>
            </a:r>
            <a:r>
              <a:rPr kumimoji="0" lang="ko-KR" altLang="en-US" sz="2800" strike="noStrike" kern="1200" cap="none" spc="0" normalizeH="0" baseline="0" noProof="0" dirty="0" smtClean="0">
                <a:ln w="3175">
                  <a:solidFill>
                    <a:srgbClr val="660066"/>
                  </a:solidFill>
                </a:ln>
                <a:solidFill>
                  <a:srgbClr val="CC66FF"/>
                </a:solidFill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>저온 </a:t>
            </a:r>
            <a:r>
              <a:rPr kumimoji="0" lang="ko-KR" altLang="en-US" sz="2800" strike="noStrike" kern="1200" cap="none" spc="0" normalizeH="0" baseline="0" noProof="0" dirty="0" err="1" smtClean="0">
                <a:ln w="3175">
                  <a:solidFill>
                    <a:srgbClr val="660066"/>
                  </a:solidFill>
                </a:ln>
                <a:solidFill>
                  <a:srgbClr val="CC66FF"/>
                </a:solidFill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>시공성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kumimoji="0" lang="en-US" altLang="ko-KR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kumimoji="0" lang="en-US" altLang="ko-KR" sz="240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® </a:t>
            </a:r>
            <a:r>
              <a:rPr kumimoji="0" lang="ko-KR" alt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현대산업개발 단열공사 </a:t>
            </a:r>
            <a:r>
              <a:rPr kumimoji="0" lang="en-US" altLang="ko-KR" sz="24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Spec-in</a:t>
            </a:r>
            <a:endParaRPr kumimoji="0" lang="ko-KR" altLang="en-US" sz="28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257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ClrTx/>
              <a:buSzTx/>
              <a:tabLst/>
              <a:defRPr/>
            </a:pPr>
            <a:r>
              <a:rPr kumimoji="0" lang="ko-KR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월타이트</a:t>
            </a:r>
            <a:r>
              <a:rPr kumimoji="0" lang="ko-KR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특성</a:t>
            </a:r>
            <a:r>
              <a:rPr lang="en-US" altLang="ko-KR" b="0" dirty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</a:t>
            </a:r>
            <a:r>
              <a:rPr kumimoji="0" lang="en-US" altLang="ko-KR" sz="28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1. </a:t>
            </a:r>
            <a:r>
              <a:rPr kumimoji="0" lang="ko-KR" altLang="en-US" sz="2800" strike="noStrike" kern="1200" cap="none" spc="0" normalizeH="0" baseline="0" noProof="0" dirty="0" smtClean="0">
                <a:ln w="3175">
                  <a:solidFill>
                    <a:srgbClr val="660066"/>
                  </a:solidFill>
                </a:ln>
                <a:solidFill>
                  <a:srgbClr val="CC66FF"/>
                </a:solidFill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>저온 </a:t>
            </a:r>
            <a:r>
              <a:rPr kumimoji="0" lang="ko-KR" altLang="en-US" sz="2800" strike="noStrike" kern="1200" cap="none" spc="0" normalizeH="0" baseline="0" noProof="0" dirty="0" err="1" smtClean="0">
                <a:ln w="3175">
                  <a:solidFill>
                    <a:srgbClr val="660066"/>
                  </a:solidFill>
                </a:ln>
                <a:solidFill>
                  <a:srgbClr val="CC66FF"/>
                </a:solidFill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>시공성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kumimoji="0" lang="en-US" altLang="ko-KR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kumimoji="0" lang="en-US" altLang="ko-KR" sz="240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® </a:t>
            </a:r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삼성물</a:t>
            </a: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산</a:t>
            </a:r>
            <a:endParaRPr kumimoji="0" lang="ko-KR" altLang="en-US" sz="28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59" y="1700808"/>
            <a:ext cx="7990381" cy="500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02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5364163" y="2565400"/>
            <a:ext cx="1223962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6443663" y="2205038"/>
            <a:ext cx="288925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225" y="2084339"/>
            <a:ext cx="2201847" cy="1776707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ClrTx/>
              <a:buSzTx/>
              <a:tabLst/>
              <a:defRPr/>
            </a:pPr>
            <a:r>
              <a:rPr kumimoji="0" lang="ko-KR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월타이트</a:t>
            </a:r>
            <a:r>
              <a:rPr kumimoji="0" lang="ko-KR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특성</a:t>
            </a:r>
            <a:r>
              <a:rPr lang="en-US" altLang="ko-KR" b="0" dirty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</a:t>
            </a:r>
            <a:r>
              <a:rPr kumimoji="0" lang="en-US" altLang="ko-KR" sz="28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1. </a:t>
            </a:r>
            <a:r>
              <a:rPr kumimoji="0" lang="ko-KR" altLang="en-US" sz="2800" strike="noStrike" kern="1200" cap="none" spc="0" normalizeH="0" baseline="0" noProof="0" dirty="0" smtClean="0">
                <a:ln w="3175">
                  <a:solidFill>
                    <a:srgbClr val="660066"/>
                  </a:solidFill>
                </a:ln>
                <a:solidFill>
                  <a:srgbClr val="CC66FF"/>
                </a:solidFill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>저온 </a:t>
            </a:r>
            <a:r>
              <a:rPr kumimoji="0" lang="ko-KR" altLang="en-US" sz="2800" strike="noStrike" kern="1200" cap="none" spc="0" normalizeH="0" baseline="0" noProof="0" dirty="0" err="1" smtClean="0">
                <a:ln w="3175">
                  <a:solidFill>
                    <a:srgbClr val="660066"/>
                  </a:solidFill>
                </a:ln>
                <a:solidFill>
                  <a:srgbClr val="CC66FF"/>
                </a:solidFill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>시공성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kumimoji="0" lang="en-US" altLang="ko-KR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kumimoji="0" lang="en-US" altLang="ko-KR" sz="240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® </a:t>
            </a:r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삼성물</a:t>
            </a: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산</a:t>
            </a:r>
            <a:endParaRPr kumimoji="0" lang="ko-KR" altLang="en-US" sz="28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pic>
        <p:nvPicPr>
          <p:cNvPr id="12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5622" y="2084340"/>
            <a:ext cx="2383148" cy="1776708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8770" y="2084340"/>
            <a:ext cx="2230779" cy="1776708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09549" y="2084340"/>
            <a:ext cx="2334451" cy="1776706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0" y="1664767"/>
            <a:ext cx="8748713" cy="39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sz="16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창호주위벽</a:t>
            </a:r>
            <a:r>
              <a:rPr lang="ko-KR" altLang="en-US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단열재 기준인 </a:t>
            </a:r>
            <a:r>
              <a:rPr lang="ko-KR" altLang="en-US" sz="16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경질우레탄폼에서</a:t>
            </a:r>
            <a:r>
              <a:rPr lang="ko-KR" altLang="en-US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저온 </a:t>
            </a:r>
            <a:r>
              <a:rPr lang="ko-KR" altLang="en-US" sz="16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시공시</a:t>
            </a:r>
            <a:r>
              <a:rPr lang="ko-KR" altLang="en-US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하자가 발견됨 </a:t>
            </a:r>
            <a:endParaRPr lang="de-DE" altLang="ko-KR" sz="12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0" y="3933056"/>
            <a:ext cx="2195622" cy="25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</a:pPr>
            <a:r>
              <a:rPr lang="ko-KR" altLang="en-US" sz="12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우레탄폼과</a:t>
            </a:r>
            <a:r>
              <a:rPr lang="ko-KR" altLang="en-US" sz="12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바닥 사이 탈락</a:t>
            </a:r>
            <a:endParaRPr lang="de-DE" altLang="ko-KR" sz="12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2195735" y="3933058"/>
            <a:ext cx="2383033" cy="25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</a:pPr>
            <a:r>
              <a:rPr lang="ko-KR" altLang="en-US" sz="12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우레탄폼과</a:t>
            </a:r>
            <a:r>
              <a:rPr lang="ko-KR" altLang="en-US" sz="12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천장 사이 탈락</a:t>
            </a:r>
            <a:endParaRPr lang="de-DE" altLang="ko-KR" sz="12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4578769" y="3953068"/>
            <a:ext cx="2230779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</a:pPr>
            <a:r>
              <a:rPr lang="ko-KR" altLang="en-US" sz="12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우레탄폼과</a:t>
            </a:r>
            <a:r>
              <a:rPr lang="ko-KR" altLang="en-US" sz="12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전기박스 사이 탈락</a:t>
            </a:r>
            <a:endParaRPr lang="de-DE" altLang="ko-KR" sz="12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6809549" y="3933058"/>
            <a:ext cx="2334451" cy="25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</a:pPr>
            <a:r>
              <a:rPr lang="ko-KR" altLang="en-US" sz="12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우레탄폼과</a:t>
            </a:r>
            <a:r>
              <a:rPr lang="ko-KR" altLang="en-US" sz="12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2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바탕면</a:t>
            </a:r>
            <a:r>
              <a:rPr lang="ko-KR" altLang="en-US" sz="12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탈락</a:t>
            </a:r>
            <a:endParaRPr lang="de-DE" altLang="ko-KR" sz="12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0" y="4434409"/>
            <a:ext cx="8748713" cy="24235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원인</a:t>
            </a:r>
            <a:endParaRPr lang="en-US" altLang="ko-KR" sz="16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360000" indent="-104775" eaLnBrk="1" hangingPunct="1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ko-KR" altLang="en-US" sz="1600" u="sng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바탕면</a:t>
            </a:r>
            <a:r>
              <a:rPr lang="ko-KR" altLang="en-US" sz="1600" u="sng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600" u="sng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표면온도가 </a:t>
            </a:r>
            <a:r>
              <a:rPr lang="en-US" altLang="ko-KR" sz="1600" u="sng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-5.0</a:t>
            </a:r>
            <a:r>
              <a:rPr lang="ko-KR" altLang="en-US" sz="1600" u="sng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℃ 이하</a:t>
            </a: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일 때 시공했을 때</a:t>
            </a:r>
            <a:endParaRPr lang="en-US" altLang="ko-KR" sz="16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360000" indent="-104775" eaLnBrk="1" hangingPunct="1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ko-KR" altLang="en-US" sz="1600" u="sng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공기 온도가 </a:t>
            </a:r>
            <a:r>
              <a:rPr lang="en-US" altLang="ko-KR" sz="1600" u="sng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3</a:t>
            </a:r>
            <a:r>
              <a:rPr lang="ko-KR" altLang="en-US" sz="1600" u="sng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℃ 이하</a:t>
            </a: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일 때 시공했을 때</a:t>
            </a:r>
            <a:endParaRPr lang="en-US" altLang="ko-KR" sz="16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360000" indent="-104775" eaLnBrk="1" hangingPunct="1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상대습도 </a:t>
            </a:r>
            <a:r>
              <a:rPr lang="en-US" altLang="ko-KR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85%, </a:t>
            </a: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또는 </a:t>
            </a:r>
            <a:r>
              <a:rPr lang="ko-KR" altLang="en-US" sz="1600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바탕면에</a:t>
            </a: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습기가 있을 때 시공했을 때</a:t>
            </a:r>
            <a:endParaRPr lang="en-US" altLang="ko-KR" sz="16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360000" indent="-104775" eaLnBrk="1" hangingPunct="1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봄</a:t>
            </a:r>
            <a:r>
              <a:rPr lang="en-US" altLang="ko-KR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여름용 원자재를 동절기에 사용했을 때</a:t>
            </a:r>
            <a:endParaRPr lang="en-US" altLang="ko-KR" sz="16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360000" indent="-104775" eaLnBrk="1" hangingPunct="1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ko-KR" altLang="en-US" sz="1600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바탕면에</a:t>
            </a: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600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박리재</a:t>
            </a: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등 이물질 제거가 되지 않았을 </a:t>
            </a:r>
            <a:r>
              <a:rPr lang="ko-KR" altLang="en-US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때 </a:t>
            </a:r>
            <a:endParaRPr lang="de-DE" altLang="ko-KR" sz="12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23" name="Picture 7" descr="WalltiteEco_Frog_FINAL-4C_HR_CP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445224"/>
            <a:ext cx="2392283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86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eongH\AppData\Local\Temp\notes8B0018\WALLTITE with no proble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56792"/>
            <a:ext cx="9144000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ClrTx/>
              <a:buSzTx/>
              <a:tabLst/>
              <a:defRPr/>
            </a:pPr>
            <a:r>
              <a:rPr kumimoji="0" lang="ko-KR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월타이트</a:t>
            </a:r>
            <a:r>
              <a:rPr kumimoji="0" lang="ko-KR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특성</a:t>
            </a:r>
            <a:r>
              <a:rPr lang="en-US" altLang="ko-KR" b="0" dirty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</a:t>
            </a:r>
            <a:r>
              <a:rPr kumimoji="0" lang="en-US" altLang="ko-KR" sz="28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1. </a:t>
            </a:r>
            <a:r>
              <a:rPr kumimoji="0" lang="ko-KR" altLang="en-US" sz="2800" strike="noStrike" kern="1200" cap="none" spc="0" normalizeH="0" baseline="0" noProof="0" dirty="0" smtClean="0">
                <a:ln w="3175">
                  <a:solidFill>
                    <a:srgbClr val="660066"/>
                  </a:solidFill>
                </a:ln>
                <a:solidFill>
                  <a:srgbClr val="CC66FF"/>
                </a:solidFill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>저온 </a:t>
            </a:r>
            <a:r>
              <a:rPr kumimoji="0" lang="ko-KR" altLang="en-US" sz="2800" strike="noStrike" kern="1200" cap="none" spc="0" normalizeH="0" baseline="0" noProof="0" dirty="0" err="1" smtClean="0">
                <a:ln w="3175">
                  <a:solidFill>
                    <a:srgbClr val="660066"/>
                  </a:solidFill>
                </a:ln>
                <a:solidFill>
                  <a:srgbClr val="CC66FF"/>
                </a:solidFill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>시공성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kumimoji="0" lang="en-US" altLang="ko-KR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kumimoji="0" lang="en-US" altLang="ko-KR" sz="240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® </a:t>
            </a:r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삼성물</a:t>
            </a: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산</a:t>
            </a:r>
            <a:endParaRPr kumimoji="0" lang="ko-KR" altLang="en-US" sz="28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pic>
        <p:nvPicPr>
          <p:cNvPr id="6" name="Picture 7" descr="WalltiteEco_Frog_FINAL-4C_HR_C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346051"/>
            <a:ext cx="2560215" cy="151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타원형 설명선 2"/>
          <p:cNvSpPr/>
          <p:nvPr/>
        </p:nvSpPr>
        <p:spPr bwMode="auto">
          <a:xfrm>
            <a:off x="5580112" y="2830583"/>
            <a:ext cx="3096344" cy="2448272"/>
          </a:xfrm>
          <a:prstGeom prst="wedgeEllipseCallout">
            <a:avLst>
              <a:gd name="adj1" fmla="val 31667"/>
              <a:gd name="adj2" fmla="val 53682"/>
            </a:avLst>
          </a:prstGeom>
          <a:blipFill>
            <a:blip r:embed="rId4"/>
            <a:stretch>
              <a:fillRect/>
            </a:stretch>
          </a:blipFill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869284" y="3609818"/>
            <a:ext cx="1710061" cy="509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82550" indent="0" algn="ctr" eaLnBrk="1" hangingPunct="1">
              <a:spcAft>
                <a:spcPts val="600"/>
              </a:spcAft>
              <a:buClr>
                <a:schemeClr val="accent1"/>
              </a:buClr>
            </a:pPr>
            <a:r>
              <a:rPr lang="ko-KR" alt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동일현장 다른 공구 </a:t>
            </a:r>
            <a:endParaRPr lang="en-US" altLang="ko-KR" sz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82550" indent="0" algn="ctr" eaLnBrk="1" hangingPunct="1">
              <a:spcAft>
                <a:spcPts val="600"/>
              </a:spcAft>
              <a:buClr>
                <a:schemeClr val="accent1"/>
              </a:buClr>
            </a:pPr>
            <a:r>
              <a:rPr lang="ko-KR" alt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타사 제품 하자 발생</a:t>
            </a:r>
            <a:endParaRPr lang="de-DE" altLang="ko-KR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849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eongH\AppData\Local\Temp\notes8B0018\20140221_10473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176"/>
            <a:ext cx="9144000" cy="527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ClrTx/>
              <a:buSzTx/>
              <a:tabLst/>
              <a:defRPr/>
            </a:pPr>
            <a:r>
              <a:rPr kumimoji="0" lang="ko-KR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월타이트</a:t>
            </a:r>
            <a:r>
              <a:rPr kumimoji="0" lang="ko-KR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특성</a:t>
            </a:r>
            <a:r>
              <a:rPr lang="en-US" altLang="ko-KR" b="0" dirty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</a:t>
            </a:r>
            <a:r>
              <a:rPr kumimoji="0" lang="en-US" altLang="ko-KR" sz="28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1. </a:t>
            </a:r>
            <a:r>
              <a:rPr kumimoji="0" lang="ko-KR" altLang="en-US" sz="2800" strike="noStrike" kern="1200" cap="none" spc="0" normalizeH="0" baseline="0" noProof="0" dirty="0" smtClean="0">
                <a:ln w="3175">
                  <a:solidFill>
                    <a:srgbClr val="660066"/>
                  </a:solidFill>
                </a:ln>
                <a:solidFill>
                  <a:srgbClr val="CC66FF"/>
                </a:solidFill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>저온 </a:t>
            </a:r>
            <a:r>
              <a:rPr kumimoji="0" lang="ko-KR" altLang="en-US" sz="2800" strike="noStrike" kern="1200" cap="none" spc="0" normalizeH="0" baseline="0" noProof="0" dirty="0" err="1" smtClean="0">
                <a:ln w="3175">
                  <a:solidFill>
                    <a:srgbClr val="660066"/>
                  </a:solidFill>
                </a:ln>
                <a:solidFill>
                  <a:srgbClr val="CC66FF"/>
                </a:solidFill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>시공성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kumimoji="0" lang="en-US" altLang="ko-KR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kumimoji="0" lang="en-US" altLang="ko-KR" sz="240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® </a:t>
            </a:r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저온 </a:t>
            </a:r>
            <a:r>
              <a:rPr lang="ko-KR" altLang="en-US" sz="2400" dirty="0" err="1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시공성</a:t>
            </a:r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테스트 </a:t>
            </a:r>
            <a:r>
              <a:rPr lang="en-US" altLang="ko-KR" sz="24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_ FED </a:t>
            </a:r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빌딩</a:t>
            </a:r>
            <a:endParaRPr kumimoji="0" lang="ko-KR" altLang="en-US" sz="28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485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731818"/>
            <a:ext cx="9144000" cy="498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ClrTx/>
              <a:buSzTx/>
              <a:tabLst/>
              <a:defRPr/>
            </a:pPr>
            <a:r>
              <a:rPr kumimoji="0" lang="ko-KR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월타이트</a:t>
            </a:r>
            <a:r>
              <a:rPr kumimoji="0" lang="ko-KR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</a:t>
            </a:r>
            <a:r>
              <a:rPr kumimoji="0" lang="ko-KR" altLang="en-US" sz="28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특성</a:t>
            </a:r>
            <a:r>
              <a:rPr lang="en-US" altLang="ko-KR" b="0" dirty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</a:t>
            </a:r>
            <a:r>
              <a:rPr kumimoji="0" lang="en-US" altLang="ko-KR" sz="28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2. </a:t>
            </a:r>
            <a:r>
              <a:rPr kumimoji="0" lang="ko-KR" altLang="en-US" sz="2800" strike="noStrike" kern="1200" cap="none" spc="0" normalizeH="0" baseline="0" noProof="0" dirty="0" err="1" smtClean="0">
                <a:ln w="3175">
                  <a:solidFill>
                    <a:srgbClr val="660066"/>
                  </a:solidFill>
                </a:ln>
                <a:solidFill>
                  <a:srgbClr val="CC66FF"/>
                </a:solidFill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>친환경성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kumimoji="0" lang="en-US" altLang="ko-KR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kumimoji="0" lang="en-US" altLang="ko-KR" sz="240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® </a:t>
            </a:r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납</a:t>
            </a:r>
            <a:r>
              <a:rPr lang="en-US" altLang="ko-KR" sz="24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(</a:t>
            </a:r>
            <a:r>
              <a:rPr lang="en-US" altLang="ko-KR" sz="2400" dirty="0" err="1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Pb</a:t>
            </a:r>
            <a:r>
              <a:rPr lang="en-US" altLang="ko-KR" sz="24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)</a:t>
            </a:r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촉매 미사용</a:t>
            </a:r>
            <a:endParaRPr kumimoji="0" lang="ko-KR" altLang="en-US" sz="28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sp>
        <p:nvSpPr>
          <p:cNvPr id="8" name="모서리가 둥근 직사각형 7"/>
          <p:cNvSpPr/>
          <p:nvPr/>
        </p:nvSpPr>
        <p:spPr bwMode="auto">
          <a:xfrm>
            <a:off x="107504" y="5445224"/>
            <a:ext cx="5328592" cy="300202"/>
          </a:xfrm>
          <a:prstGeom prst="roundRect">
            <a:avLst>
              <a:gd name="adj" fmla="val 13924"/>
            </a:avLst>
          </a:prstGeom>
          <a:noFill/>
          <a:ln w="38100" cap="flat" cmpd="sng" algn="ctr">
            <a:solidFill>
              <a:srgbClr val="CC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3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423" y="4546576"/>
            <a:ext cx="5220073" cy="2194792"/>
          </a:xfrm>
          <a:prstGeom prst="rect">
            <a:avLst/>
          </a:prstGeom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ClrTx/>
              <a:buSzTx/>
              <a:tabLst/>
              <a:defRPr/>
            </a:pPr>
            <a:r>
              <a:rPr kumimoji="0" lang="ko-KR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월타이트</a:t>
            </a:r>
            <a:r>
              <a:rPr kumimoji="0" lang="ko-KR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특성</a:t>
            </a:r>
            <a:r>
              <a:rPr lang="en-US" altLang="ko-KR" b="0" dirty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3</a:t>
            </a:r>
            <a:r>
              <a:rPr kumimoji="0" lang="en-US" altLang="ko-KR" sz="28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. </a:t>
            </a:r>
            <a:r>
              <a:rPr kumimoji="0" lang="ko-KR" altLang="en-US" sz="2800" strike="noStrike" kern="1200" cap="none" spc="0" normalizeH="0" baseline="0" noProof="0" dirty="0" err="1" smtClean="0">
                <a:ln w="3175">
                  <a:solidFill>
                    <a:srgbClr val="660066"/>
                  </a:solidFill>
                </a:ln>
                <a:solidFill>
                  <a:srgbClr val="CC66FF"/>
                </a:solidFill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>난연성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kumimoji="0" lang="en-US" altLang="ko-KR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kumimoji="0" lang="en-US" altLang="ko-KR" sz="240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® </a:t>
            </a:r>
            <a:r>
              <a:rPr lang="ko-KR" altLang="en-US" sz="1900" dirty="0" err="1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준불연재료</a:t>
            </a:r>
            <a:r>
              <a:rPr lang="ko-KR" altLang="en-US" sz="19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인증</a:t>
            </a:r>
            <a:r>
              <a:rPr lang="en-US" altLang="ko-KR" sz="19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(</a:t>
            </a:r>
            <a:r>
              <a:rPr lang="ko-KR" altLang="en-US" sz="19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석고보드 </a:t>
            </a:r>
            <a:r>
              <a:rPr lang="en-US" altLang="ko-KR" sz="19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9.5T + </a:t>
            </a:r>
            <a:r>
              <a:rPr lang="ko-KR" altLang="en-US" sz="1900" dirty="0" err="1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월타이트</a:t>
            </a:r>
            <a:r>
              <a:rPr lang="ko-KR" altLang="en-US" sz="19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</a:t>
            </a:r>
            <a:r>
              <a:rPr lang="en-US" altLang="ko-KR" sz="19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50T)</a:t>
            </a:r>
            <a:endParaRPr kumimoji="0" lang="ko-KR" altLang="en-US" sz="22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424" y="2348880"/>
            <a:ext cx="5220072" cy="218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888546" y="2420888"/>
            <a:ext cx="2195622" cy="25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</a:pPr>
            <a:r>
              <a:rPr lang="ko-KR" altLang="en-US" sz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열방출율시험</a:t>
            </a:r>
            <a:r>
              <a:rPr lang="ko-KR" alt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시험체</a:t>
            </a:r>
            <a:endParaRPr lang="de-DE" altLang="ko-KR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888546" y="4617373"/>
            <a:ext cx="2195622" cy="25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</a:pPr>
            <a:r>
              <a:rPr lang="ko-KR" altLang="en-US" sz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가스유해</a:t>
            </a:r>
            <a:r>
              <a:rPr lang="ko-KR" alt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성</a:t>
            </a:r>
            <a:r>
              <a:rPr lang="ko-KR" altLang="en-US" sz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시험 </a:t>
            </a:r>
            <a:r>
              <a:rPr lang="ko-KR" altLang="en-US" sz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시험체</a:t>
            </a:r>
            <a:endParaRPr lang="de-DE" altLang="ko-KR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9744" y="1743403"/>
            <a:ext cx="3478160" cy="49979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3816425" y="1664766"/>
            <a:ext cx="5220072" cy="68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sz="16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열방출율과</a:t>
            </a:r>
            <a:r>
              <a:rPr lang="ko-KR" altLang="en-US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가스유해성 시험을 통과한 국내 유일의      폴</a:t>
            </a: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리</a:t>
            </a:r>
            <a:r>
              <a:rPr lang="ko-KR" altLang="en-US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우레탄 </a:t>
            </a:r>
            <a:r>
              <a:rPr lang="ko-KR" altLang="en-US" sz="16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스프레이폼</a:t>
            </a:r>
            <a:r>
              <a:rPr lang="ko-KR" altLang="en-US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단열재 </a:t>
            </a:r>
            <a:r>
              <a:rPr lang="en-US" altLang="ko-KR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WALLTITE</a:t>
            </a:r>
            <a:endParaRPr lang="de-DE" altLang="ko-KR" sz="16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3198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07504" y="404664"/>
            <a:ext cx="8229600" cy="549275"/>
          </a:xfrm>
        </p:spPr>
        <p:txBody>
          <a:bodyPr>
            <a:normAutofit/>
          </a:bodyPr>
          <a:lstStyle/>
          <a:p>
            <a:r>
              <a:rPr lang="en-US" altLang="ko-KR" dirty="0"/>
              <a:t>WALLTITE</a:t>
            </a:r>
            <a:r>
              <a:rPr lang="en-US" altLang="ko-KR" baseline="30000" dirty="0"/>
              <a:t>®</a:t>
            </a:r>
            <a:r>
              <a:rPr lang="en-US" altLang="ko-KR" dirty="0"/>
              <a:t>  </a:t>
            </a:r>
            <a:r>
              <a:rPr lang="ko-KR" altLang="en-US" dirty="0" smtClean="0"/>
              <a:t>공인시험성적서</a:t>
            </a:r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b="5609"/>
          <a:stretch/>
        </p:blipFill>
        <p:spPr>
          <a:xfrm>
            <a:off x="4608803" y="980728"/>
            <a:ext cx="4355685" cy="5807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b="5785"/>
          <a:stretch/>
        </p:blipFill>
        <p:spPr>
          <a:xfrm>
            <a:off x="179512" y="980728"/>
            <a:ext cx="4355683" cy="5807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124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3"/>
          <a:srcRect b="7599"/>
          <a:stretch/>
        </p:blipFill>
        <p:spPr>
          <a:xfrm>
            <a:off x="4572000" y="980729"/>
            <a:ext cx="4391496" cy="57425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07504" y="404664"/>
            <a:ext cx="8229600" cy="549275"/>
          </a:xfrm>
        </p:spPr>
        <p:txBody>
          <a:bodyPr>
            <a:normAutofit/>
          </a:bodyPr>
          <a:lstStyle/>
          <a:p>
            <a:r>
              <a:rPr lang="en-US" altLang="ko-KR" dirty="0"/>
              <a:t>WALLTITE</a:t>
            </a:r>
            <a:r>
              <a:rPr lang="en-US" altLang="ko-KR" baseline="30000" dirty="0"/>
              <a:t>®</a:t>
            </a:r>
            <a:r>
              <a:rPr lang="en-US" altLang="ko-KR" dirty="0"/>
              <a:t>  </a:t>
            </a:r>
            <a:r>
              <a:rPr lang="ko-KR" altLang="en-US" dirty="0" smtClean="0"/>
              <a:t>공인시험성적서</a:t>
            </a:r>
            <a:endParaRPr lang="ko-KR" altLang="en-US" dirty="0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/>
          <a:srcRect b="5785"/>
          <a:stretch/>
        </p:blipFill>
        <p:spPr>
          <a:xfrm>
            <a:off x="179512" y="980728"/>
            <a:ext cx="4306941" cy="5742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651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0"/>
          <a:stretch/>
        </p:blipFill>
        <p:spPr bwMode="auto">
          <a:xfrm>
            <a:off x="224812" y="1675752"/>
            <a:ext cx="3357424" cy="4994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658929"/>
            <a:ext cx="3289874" cy="5010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 fontScale="92500"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altLang="ko-KR" sz="30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lang="en-US" altLang="ko-KR" sz="3000" baseline="30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®  </a:t>
            </a:r>
            <a:r>
              <a:rPr kumimoji="0" lang="ko-KR" altLang="en-US" sz="30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광고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lang="ko-KR" altLang="en-US" sz="26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건설경제신문</a:t>
            </a:r>
            <a:r>
              <a:rPr lang="en-US" altLang="ko-KR" sz="26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(’13</a:t>
            </a:r>
            <a:r>
              <a:rPr lang="ko-KR" altLang="en-US" sz="26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년 </a:t>
            </a:r>
            <a:r>
              <a:rPr lang="en-US" altLang="ko-KR" sz="26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6</a:t>
            </a:r>
            <a:r>
              <a:rPr lang="ko-KR" altLang="en-US" sz="26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개월간</a:t>
            </a:r>
            <a:r>
              <a:rPr lang="en-US" altLang="ko-KR" sz="26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)_</a:t>
            </a:r>
            <a:r>
              <a:rPr lang="ko-KR" altLang="en-US" sz="22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현대산업개발 브랜드 공유</a:t>
            </a:r>
            <a:endParaRPr kumimoji="0" lang="ko-KR" altLang="en-US" sz="22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pic>
        <p:nvPicPr>
          <p:cNvPr id="8" name="Picture 7" descr="WalltiteEco_Frog_FINAL-4C_HR_C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835754"/>
            <a:ext cx="3424311" cy="202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01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1130300" y="-452438"/>
            <a:ext cx="6096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kumimoji="1" lang="ko-KR" altLang="en-US" sz="1200" b="1">
              <a:solidFill>
                <a:srgbClr val="000000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바스프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소개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2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WALLTITE</a:t>
            </a:r>
            <a:r>
              <a:rPr lang="en-US" altLang="ko-KR" sz="2400" baseline="30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®</a:t>
            </a:r>
            <a:endParaRPr lang="ko-KR" altLang="en-US" baseline="30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Inhaltsplatzhalter 3"/>
          <p:cNvSpPr txBox="1">
            <a:spLocks/>
          </p:cNvSpPr>
          <p:nvPr/>
        </p:nvSpPr>
        <p:spPr bwMode="auto">
          <a:xfrm>
            <a:off x="87313" y="3140968"/>
            <a:ext cx="3836615" cy="3602732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txBody>
          <a:bodyPr vert="horz" wrap="square" lIns="18000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6600" indent="-3937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30300" indent="-3937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524000" indent="-3937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917700" indent="-3937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374900" indent="-3937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32100" indent="-3937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89300" indent="-3937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46500" indent="-3937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atinLnBrk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5AC1E"/>
              </a:buClr>
              <a:tabLst>
                <a:tab pos="273050" algn="l"/>
              </a:tabLst>
              <a:defRPr/>
            </a:pPr>
            <a:r>
              <a:rPr lang="en-US" altLang="ko-KR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BASF</a:t>
            </a:r>
            <a:endParaRPr lang="en-US" altLang="ko-KR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indent="-171450" latinLnBrk="0">
              <a:spcBef>
                <a:spcPts val="0"/>
              </a:spcBef>
              <a:spcAft>
                <a:spcPts val="0"/>
              </a:spcAft>
              <a:buClr>
                <a:srgbClr val="65AC1E"/>
              </a:buClr>
              <a:buFont typeface="Arial" panose="020B0604020202020204" pitchFamily="34" charset="0"/>
              <a:buChar char="•"/>
              <a:tabLst>
                <a:tab pos="273050" algn="l"/>
              </a:tabLst>
              <a:defRPr/>
            </a:pPr>
            <a:r>
              <a:rPr lang="ko-KR" alt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세계 최대 화학 회사</a:t>
            </a:r>
          </a:p>
          <a:p>
            <a:pPr indent="-171450" latinLnBrk="0">
              <a:spcBef>
                <a:spcPts val="0"/>
              </a:spcBef>
              <a:spcAft>
                <a:spcPts val="0"/>
              </a:spcAft>
              <a:buClr>
                <a:srgbClr val="65AC1E"/>
              </a:buClr>
              <a:buFont typeface="Arial" panose="020B0604020202020204" pitchFamily="34" charset="0"/>
              <a:buChar char="•"/>
              <a:tabLst>
                <a:tab pos="273050" algn="l"/>
              </a:tabLst>
              <a:defRPr/>
            </a:pPr>
            <a:r>
              <a:rPr lang="en-US" altLang="ko-KR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2014</a:t>
            </a:r>
            <a:r>
              <a:rPr lang="ko-KR" altLang="en-US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년 매출</a:t>
            </a:r>
            <a:r>
              <a:rPr lang="en-US" altLang="ko-KR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약 </a:t>
            </a:r>
            <a:r>
              <a:rPr lang="en-US" altLang="ko-KR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104</a:t>
            </a:r>
            <a:r>
              <a:rPr lang="ko-KR" altLang="en-US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조원</a:t>
            </a:r>
            <a:endParaRPr lang="ko-KR" altLang="en-US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indent="-171450" latinLnBrk="0">
              <a:spcBef>
                <a:spcPts val="0"/>
              </a:spcBef>
              <a:spcAft>
                <a:spcPts val="0"/>
              </a:spcAft>
              <a:buClr>
                <a:srgbClr val="65AC1E"/>
              </a:buClr>
              <a:buFont typeface="Arial" panose="020B0604020202020204" pitchFamily="34" charset="0"/>
              <a:buChar char="•"/>
              <a:tabLst>
                <a:tab pos="273050" algn="l"/>
              </a:tabLst>
              <a:defRPr/>
            </a:pPr>
            <a:r>
              <a:rPr lang="ko-KR" alt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종업원</a:t>
            </a:r>
            <a:r>
              <a:rPr lang="en-US" altLang="ko-KR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en-US" altLang="ko-KR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113,292</a:t>
            </a:r>
            <a:r>
              <a:rPr lang="ko-KR" altLang="en-US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명</a:t>
            </a:r>
            <a:endParaRPr lang="ko-KR" altLang="en-US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indent="-171450" latinLnBrk="0">
              <a:spcBef>
                <a:spcPts val="0"/>
              </a:spcBef>
              <a:spcAft>
                <a:spcPts val="0"/>
              </a:spcAft>
              <a:buClr>
                <a:srgbClr val="65AC1E"/>
              </a:buClr>
              <a:buFont typeface="Arial" panose="020B0604020202020204" pitchFamily="34" charset="0"/>
              <a:buChar char="•"/>
              <a:tabLst>
                <a:tab pos="273050" algn="l"/>
              </a:tabLst>
              <a:defRPr/>
            </a:pPr>
            <a:r>
              <a:rPr lang="ko-KR" alt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창업연도</a:t>
            </a:r>
            <a:r>
              <a:rPr lang="en-US" altLang="ko-KR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: 1865</a:t>
            </a:r>
            <a:r>
              <a:rPr lang="ko-KR" altLang="en-US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년</a:t>
            </a:r>
            <a:endParaRPr lang="en-US" altLang="ko-KR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latinLnBrk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5AC1E"/>
              </a:buClr>
              <a:tabLst>
                <a:tab pos="273050" algn="l"/>
              </a:tabLst>
              <a:defRPr/>
            </a:pPr>
            <a:r>
              <a:rPr lang="ko-KR" altLang="en-US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한국바스</a:t>
            </a:r>
            <a:r>
              <a:rPr lang="ko-KR" altLang="en-US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프</a:t>
            </a:r>
            <a:endParaRPr lang="en-US" altLang="ko-KR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indent="-171450" latinLnBrk="0">
              <a:spcBef>
                <a:spcPts val="0"/>
              </a:spcBef>
              <a:spcAft>
                <a:spcPts val="0"/>
              </a:spcAft>
              <a:buClr>
                <a:srgbClr val="65AC1E"/>
              </a:buClr>
              <a:buFont typeface="Arial" panose="020B0604020202020204" pitchFamily="34" charset="0"/>
              <a:buChar char="•"/>
              <a:tabLst>
                <a:tab pos="273050" algn="l"/>
              </a:tabLst>
              <a:defRPr/>
            </a:pPr>
            <a:r>
              <a:rPr lang="en-US" altLang="ko-KR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2014</a:t>
            </a:r>
            <a:r>
              <a:rPr lang="ko-KR" altLang="en-US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년말</a:t>
            </a:r>
            <a:r>
              <a:rPr lang="ko-KR" altLang="en-US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 종업원</a:t>
            </a:r>
            <a:r>
              <a:rPr lang="en-US" altLang="ko-KR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en-US" altLang="ko-KR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1,057</a:t>
            </a:r>
            <a:r>
              <a:rPr lang="ko-KR" altLang="en-US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명</a:t>
            </a:r>
            <a:endParaRPr lang="ko-KR" altLang="en-US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indent="-171450" latinLnBrk="0">
              <a:spcBef>
                <a:spcPts val="0"/>
              </a:spcBef>
              <a:spcAft>
                <a:spcPts val="0"/>
              </a:spcAft>
              <a:buClr>
                <a:srgbClr val="65AC1E"/>
              </a:buClr>
              <a:buFont typeface="Arial" panose="020B0604020202020204" pitchFamily="34" charset="0"/>
              <a:buChar char="•"/>
              <a:tabLst>
                <a:tab pos="273050" algn="l"/>
              </a:tabLst>
              <a:defRPr/>
            </a:pPr>
            <a:r>
              <a:rPr lang="ko-KR" alt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국내 </a:t>
            </a:r>
            <a:r>
              <a:rPr lang="en-US" altLang="ko-KR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7</a:t>
            </a:r>
            <a:r>
              <a:rPr lang="ko-KR" altLang="en-US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개 </a:t>
            </a:r>
            <a:r>
              <a:rPr lang="ko-KR" alt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생산공장 보유</a:t>
            </a:r>
          </a:p>
          <a:p>
            <a:pPr indent="-171450" latinLnBrk="0">
              <a:spcBef>
                <a:spcPts val="0"/>
              </a:spcBef>
              <a:spcAft>
                <a:spcPts val="0"/>
              </a:spcAft>
              <a:buClr>
                <a:srgbClr val="65AC1E"/>
              </a:buClr>
              <a:buFont typeface="Arial" panose="020B0604020202020204" pitchFamily="34" charset="0"/>
              <a:buChar char="•"/>
              <a:tabLst>
                <a:tab pos="273050" algn="l"/>
              </a:tabLst>
              <a:defRPr/>
            </a:pPr>
            <a:r>
              <a:rPr lang="en-US" altLang="ko-KR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2014</a:t>
            </a:r>
            <a:r>
              <a:rPr lang="ko-KR" altLang="en-US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년</a:t>
            </a:r>
            <a:r>
              <a:rPr lang="en-US" altLang="ko-KR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매출</a:t>
            </a:r>
            <a:r>
              <a:rPr lang="en-US" altLang="ko-KR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약 </a:t>
            </a:r>
            <a:r>
              <a:rPr lang="en-US" altLang="ko-KR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조</a:t>
            </a:r>
            <a:r>
              <a:rPr lang="en-US" altLang="ko-KR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6</a:t>
            </a:r>
            <a:r>
              <a:rPr lang="ko-KR" altLang="en-US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천억원</a:t>
            </a:r>
            <a:endParaRPr lang="ko-KR" altLang="en-US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1611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JeongH\AppData\Local\Temp\notes8B0018\2012-04-27 12.32.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15" y="2227155"/>
            <a:ext cx="2348877" cy="161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JeongH\Documents\정현태\업무\ITG\Road show\SH SK 현산 쌍용\20120703_1642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886" y="2227155"/>
            <a:ext cx="2149114" cy="161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JeongH\AppData\Local\Temp\notes8B0018\~54906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3" y="2227155"/>
            <a:ext cx="2547937" cy="161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:\Users\JeongH\AppData\Local\Temp\notes8B0018\IMG_003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27155"/>
            <a:ext cx="2118086" cy="161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113"/>
            <a:ext cx="3131840" cy="221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 descr="천정작업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4437112"/>
            <a:ext cx="3096345" cy="221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커튼월하부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437112"/>
            <a:ext cx="2920607" cy="221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altLang="ko-KR" sz="30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lang="en-US" altLang="ko-KR" sz="3000" baseline="30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®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lang="ko-KR" altLang="en-US" sz="2400" dirty="0" err="1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건설사</a:t>
            </a:r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세미나 및 표준화</a:t>
            </a:r>
            <a:endParaRPr kumimoji="0" lang="ko-KR" altLang="en-US" sz="22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46038" y="1790799"/>
            <a:ext cx="8990459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건설사</a:t>
            </a:r>
            <a:r>
              <a:rPr lang="en-US" altLang="ko-KR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세미나 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삼성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현산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포스코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, SK, LH, SH,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두산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기타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46038" y="4005064"/>
            <a:ext cx="8990459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아파트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및 </a:t>
            </a: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일반건축물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표준화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현장 </a:t>
            </a:r>
            <a:r>
              <a:rPr lang="en-US" altLang="ko-KR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SPEC-IN</a:t>
            </a:r>
            <a:endParaRPr lang="en-US" altLang="ko-KR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3227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1988840"/>
            <a:ext cx="7161394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altLang="ko-KR" sz="30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lang="en-US" altLang="ko-KR" sz="3000" baseline="30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®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스프레이 작업자 교육 실시</a:t>
            </a:r>
            <a:endParaRPr kumimoji="0" lang="ko-KR" altLang="en-US" sz="22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4112">
            <a:off x="5397881" y="1405824"/>
            <a:ext cx="3430039" cy="24786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164288" y="4581128"/>
            <a:ext cx="1872208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71463" indent="-188913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sz="12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현장에서 발포하여 제품화 되는 특성상 일정한 품질확보를 위해 </a:t>
            </a:r>
            <a:r>
              <a:rPr lang="ko-KR" altLang="en-US" sz="12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월타이트</a:t>
            </a:r>
            <a:r>
              <a:rPr lang="ko-KR" altLang="en-US" sz="12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  시공교육을 이수한 작업자만이 </a:t>
            </a:r>
            <a:r>
              <a:rPr lang="ko-KR" altLang="en-US" sz="12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월타이트</a:t>
            </a:r>
            <a:r>
              <a:rPr lang="ko-KR" altLang="en-US" sz="12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시공하도록 관리</a:t>
            </a:r>
            <a:endParaRPr lang="en-US" altLang="ko-KR" sz="12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589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58" descr="클릭하시면 창이 닫힙니다."/>
          <p:cNvSpPr>
            <a:spLocks noChangeAspect="1" noChangeArrowheads="1"/>
          </p:cNvSpPr>
          <p:nvPr/>
        </p:nvSpPr>
        <p:spPr bwMode="auto">
          <a:xfrm>
            <a:off x="377825" y="4919663"/>
            <a:ext cx="206057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1" name="Picture 11"/>
          <p:cNvSpPr>
            <a:spLocks noChangeAspect="1" noChangeArrowheads="1"/>
          </p:cNvSpPr>
          <p:nvPr/>
        </p:nvSpPr>
        <p:spPr bwMode="auto">
          <a:xfrm>
            <a:off x="4572000" y="4913313"/>
            <a:ext cx="206057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altLang="ko-KR" sz="30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lang="en-US" altLang="ko-KR" sz="3000" baseline="30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®</a:t>
            </a:r>
            <a:r>
              <a:rPr lang="ko-KR" altLang="en-US" sz="3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시공실적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삼성건설</a:t>
            </a:r>
            <a:endParaRPr kumimoji="0" lang="ko-KR" altLang="en-US" sz="22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graphicFrame>
        <p:nvGraphicFramePr>
          <p:cNvPr id="15" name="Group 1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117761"/>
              </p:ext>
            </p:extLst>
          </p:nvPr>
        </p:nvGraphicFramePr>
        <p:xfrm>
          <a:off x="323155" y="2074292"/>
          <a:ext cx="8569325" cy="4714793"/>
        </p:xfrm>
        <a:graphic>
          <a:graphicData uri="http://schemas.openxmlformats.org/drawingml/2006/table">
            <a:tbl>
              <a:tblPr/>
              <a:tblGrid>
                <a:gridCol w="1873250"/>
                <a:gridCol w="935038"/>
                <a:gridCol w="1800225"/>
                <a:gridCol w="1368425"/>
                <a:gridCol w="2592387"/>
              </a:tblGrid>
              <a:tr h="2947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현 장 명</a:t>
                      </a:r>
                    </a:p>
                  </a:txBody>
                  <a:tcPr marT="45739" marB="4573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세 대 수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계약상대 내장업체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시공시기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시공부위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47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노량진 본동 래미안</a:t>
                      </a:r>
                    </a:p>
                  </a:txBody>
                  <a:tcPr marT="45739" marB="4573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523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코인상사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2010.08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발코니확장부위 및 천장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7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광교신도시</a:t>
                      </a:r>
                    </a:p>
                  </a:txBody>
                  <a:tcPr marT="45739" marB="4573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629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우노텍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2010.09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발코니확장부위 및 천장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7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신당</a:t>
                      </a: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6</a:t>
                      </a: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구역</a:t>
                      </a:r>
                    </a:p>
                  </a:txBody>
                  <a:tcPr marT="45739" marB="4573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945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우노텍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2010.12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발코니확장부위 및 천장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7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금호</a:t>
                      </a: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19</a:t>
                      </a: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구역</a:t>
                      </a:r>
                    </a:p>
                  </a:txBody>
                  <a:tcPr marT="45739" marB="4573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1,034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대현기건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2011.01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발코니확장부위 및 천장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7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김포한강 신도시</a:t>
                      </a:r>
                    </a:p>
                  </a:txBody>
                  <a:tcPr marT="45739" marB="4573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579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광건설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2011.03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발코니확장부위 및 천장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7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탕정트라팰리스</a:t>
                      </a:r>
                    </a:p>
                  </a:txBody>
                  <a:tcPr marT="45739" marB="4573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500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우노텍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2011.11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발코니확장부위 및 천장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7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동백 에너지실증주택</a:t>
                      </a:r>
                    </a:p>
                  </a:txBody>
                  <a:tcPr marT="45739" marB="4573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4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삼성 직계약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2011.12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우레탄 </a:t>
                      </a: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외단열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7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옥수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12</a:t>
                      </a: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구역</a:t>
                      </a:r>
                    </a:p>
                  </a:txBody>
                  <a:tcPr marT="45739" marB="4573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1,800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광건설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,</a:t>
                      </a: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천우건설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2011.12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발코니확장부위 및 천장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7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대치동 </a:t>
                      </a: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우성리모델링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T="45739" marB="4573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445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그루건업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2012.11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발코니확장부위 및 천장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7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이촌렉스</a:t>
                      </a: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 재건축</a:t>
                      </a:r>
                    </a:p>
                  </a:txBody>
                  <a:tcPr marT="45739" marB="4573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400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대현기건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2013.05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외벽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7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답십리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16</a:t>
                      </a: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구역</a:t>
                      </a:r>
                    </a:p>
                  </a:txBody>
                  <a:tcPr marT="45739" marB="4573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1,700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우노텍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2013.11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발코니확장부위 및 천장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7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대치청실 재건축</a:t>
                      </a:r>
                    </a:p>
                  </a:txBody>
                  <a:tcPr marT="45739" marB="4573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1,800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우노텍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2014.07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발코니확장부위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3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위례신도시 </a:t>
                      </a: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래미안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T="45739" marB="4573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410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우노텍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2014.10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발코니확장부위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3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래미안</a:t>
                      </a: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 잠원</a:t>
                      </a:r>
                    </a:p>
                  </a:txBody>
                  <a:tcPr marT="45739" marB="4573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843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우노텍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2015.04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발코니확장부위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3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고덕 </a:t>
                      </a: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래미안힐스테이트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T="45739" marB="4573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645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우노텍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2015.09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발코니확장부위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6038" y="1700808"/>
            <a:ext cx="8990459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계약 현장 리스트</a:t>
            </a:r>
            <a:endParaRPr lang="en-US" altLang="ko-KR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4840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6038" y="4167336"/>
            <a:ext cx="8990459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신당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6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구역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스터드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시공방식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</a:p>
        </p:txBody>
      </p:sp>
      <p:pic>
        <p:nvPicPr>
          <p:cNvPr id="7" name="Picture 6" descr="광교 지지핀시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42926"/>
            <a:ext cx="2482850" cy="1862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7" descr="광교 지지핀시공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253" y="2142925"/>
            <a:ext cx="2428875" cy="1857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8" descr="클릭하시면 창이 닫힙니다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0" y="2142926"/>
            <a:ext cx="2286000" cy="1857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10" descr="클릭하시면 창이 닫힙니다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0" y="4624536"/>
            <a:ext cx="22860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1" descr="샘플시공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624536"/>
            <a:ext cx="248285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12" descr="샘플시공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728" y="4624536"/>
            <a:ext cx="24384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altLang="ko-KR" sz="30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lang="en-US" altLang="ko-KR" sz="3000" baseline="30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®</a:t>
            </a:r>
            <a:r>
              <a:rPr lang="ko-KR" altLang="en-US" sz="3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시공실적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삼성건설</a:t>
            </a:r>
            <a:endParaRPr kumimoji="0" lang="ko-KR" altLang="en-US" sz="22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6038" y="1700808"/>
            <a:ext cx="8990459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광교신도시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지지핀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시공방식</a:t>
            </a:r>
            <a:r>
              <a:rPr lang="en-US" altLang="ko-KR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endParaRPr lang="en-US" altLang="ko-KR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6372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25726"/>
              </p:ext>
            </p:extLst>
          </p:nvPr>
        </p:nvGraphicFramePr>
        <p:xfrm>
          <a:off x="215999" y="2087488"/>
          <a:ext cx="8676481" cy="2058924"/>
        </p:xfrm>
        <a:graphic>
          <a:graphicData uri="http://schemas.openxmlformats.org/drawingml/2006/table">
            <a:tbl>
              <a:tblPr/>
              <a:tblGrid>
                <a:gridCol w="2848389"/>
                <a:gridCol w="1616303"/>
                <a:gridCol w="1859477"/>
                <a:gridCol w="2352312"/>
              </a:tblGrid>
              <a:tr h="273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현 장 명</a:t>
                      </a:r>
                    </a:p>
                  </a:txBody>
                  <a:tcPr marL="91432" marR="914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세 대 수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시공시기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시공부위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3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춘천 </a:t>
                      </a: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아이파크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91432" marR="914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493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2012.04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발코니확장벽체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대전 도안 아이파크</a:t>
                      </a:r>
                    </a:p>
                  </a:txBody>
                  <a:tcPr marL="91432" marR="914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1,053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2012.08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발코니확장벽체</a:t>
                      </a:r>
                      <a:endParaRPr kumimoji="0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안산 </a:t>
                      </a: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아이파크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91432" marR="914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441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2013.01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발코니확장벽체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청담동 </a:t>
                      </a: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아이파크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91432" marR="914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104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2013.04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발코니 확장벽체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울산삼산 </a:t>
                      </a: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아이파크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91432" marR="914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1,085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2013.02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발코니확장벽체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천안백석 </a:t>
                      </a: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아이파크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91432" marR="914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1,000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2013.10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욕실천장부위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20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25144"/>
            <a:ext cx="2544022" cy="1871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202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31919"/>
            <a:ext cx="2459945" cy="1865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altLang="ko-KR" sz="30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lang="en-US" altLang="ko-KR" sz="3000" baseline="30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®</a:t>
            </a:r>
            <a:r>
              <a:rPr lang="ko-KR" altLang="en-US" sz="3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시공실적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현대산업개발</a:t>
            </a:r>
            <a:endParaRPr kumimoji="0" lang="ko-KR" altLang="en-US" sz="22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6038" y="1700808"/>
            <a:ext cx="8990459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계약 현장 리스트</a:t>
            </a:r>
            <a:endParaRPr lang="en-US" altLang="ko-KR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6038" y="4311079"/>
            <a:ext cx="8990459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춘천 </a:t>
            </a:r>
            <a:r>
              <a:rPr lang="ko-KR" altLang="en-US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아이파크</a:t>
            </a:r>
            <a:endParaRPr lang="en-US" altLang="ko-KR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8670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altLang="ko-KR" sz="30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lang="en-US" altLang="ko-KR" sz="3000" baseline="30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®</a:t>
            </a:r>
            <a:r>
              <a:rPr lang="ko-KR" altLang="en-US" sz="3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시공실적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lang="ko-KR" altLang="en-US" sz="2400" dirty="0" err="1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포스코건설</a:t>
            </a:r>
            <a:endParaRPr kumimoji="0" lang="ko-KR" altLang="en-US" sz="22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graphicFrame>
        <p:nvGraphicFramePr>
          <p:cNvPr id="18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496839"/>
              </p:ext>
            </p:extLst>
          </p:nvPr>
        </p:nvGraphicFramePr>
        <p:xfrm>
          <a:off x="179512" y="2096579"/>
          <a:ext cx="8713788" cy="1836477"/>
        </p:xfrm>
        <a:graphic>
          <a:graphicData uri="http://schemas.openxmlformats.org/drawingml/2006/table">
            <a:tbl>
              <a:tblPr/>
              <a:tblGrid>
                <a:gridCol w="2328863"/>
                <a:gridCol w="1987550"/>
                <a:gridCol w="1084882"/>
                <a:gridCol w="1567830"/>
                <a:gridCol w="1744663"/>
              </a:tblGrid>
              <a:tr h="2724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현 장 명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규</a:t>
                      </a: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 모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시공시기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계약 상대업체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시공부위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72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송도 </a:t>
                      </a: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하버뷰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2 </a:t>
                      </a: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주상복합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523</a:t>
                      </a: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세대 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8</a:t>
                      </a: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개동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Arial" pitchFamily="34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2010.12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일진</a:t>
                      </a: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,</a:t>
                      </a: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한길산업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커튼월 내부단열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7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판교 테크노벨리 복합상가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연면적 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220,104</a:t>
                      </a: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㎡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Arial" pitchFamily="34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2011.01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유니코트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천장단열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7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송도 그린에비뉴 주상복합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1,014</a:t>
                      </a: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세대 </a:t>
                      </a: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10</a:t>
                      </a: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개동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2011.04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미정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내부단열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7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청라</a:t>
                      </a: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 </a:t>
                      </a: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레이크파크</a:t>
                      </a: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 아파트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연면적 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220,104</a:t>
                      </a: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㎡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Arial" pitchFamily="34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2011.05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한림플러스 외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아파트 내부단열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7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송도 </a:t>
                      </a: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마스터뷰</a:t>
                      </a: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 아파트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1800</a:t>
                      </a: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세대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Arial" pitchFamily="34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2014.04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삼원에스엔디</a:t>
                      </a: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 외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주방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,</a:t>
                      </a: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욕실 벽체단열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Rectangle 45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latinLnBrk="0" hangingPunct="0"/>
            <a:endParaRPr kumimoji="0" lang="en-US" altLang="ko-KR" sz="1800" b="0">
              <a:latin typeface="Arial" charset="0"/>
              <a:ea typeface="굴림" charset="-127"/>
            </a:endParaRPr>
          </a:p>
        </p:txBody>
      </p:sp>
      <p:sp>
        <p:nvSpPr>
          <p:cNvPr id="20" name="Rectangle 46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latinLnBrk="0" hangingPunct="0"/>
            <a:endParaRPr kumimoji="0" lang="en-US" altLang="ko-KR" sz="1800" b="0">
              <a:latin typeface="Arial" charset="0"/>
              <a:ea typeface="굴림" charset="-127"/>
            </a:endParaRPr>
          </a:p>
        </p:txBody>
      </p:sp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03808"/>
            <a:ext cx="2160240" cy="1461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" name="Picture 10" descr="AKR20090416133700003_01_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7" y="4703808"/>
            <a:ext cx="2167045" cy="1461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509985" y="5912113"/>
            <a:ext cx="1828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 latinLnBrk="0">
              <a:lnSpc>
                <a:spcPct val="110000"/>
              </a:lnSpc>
              <a:spcAft>
                <a:spcPct val="50000"/>
              </a:spcAft>
              <a:buClr>
                <a:srgbClr val="666666"/>
              </a:buClr>
              <a:buFont typeface="Arial" charset="0"/>
              <a:buNone/>
            </a:pPr>
            <a:r>
              <a:rPr kumimoji="0" lang="ko-KR" altLang="en-US" sz="1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송도 </a:t>
            </a:r>
            <a:r>
              <a:rPr kumimoji="0" lang="ko-KR" altLang="en-US" sz="10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하버뷰</a:t>
            </a:r>
            <a:r>
              <a:rPr kumimoji="0" lang="en-US" altLang="ko-KR" sz="1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2 </a:t>
            </a:r>
            <a:r>
              <a:rPr kumimoji="0" lang="ko-KR" altLang="en-US" sz="1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주상복합</a:t>
            </a:r>
            <a:endParaRPr kumimoji="0" lang="en-US" altLang="ko-KR" sz="1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2734593" y="5912113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 latinLnBrk="0">
              <a:lnSpc>
                <a:spcPct val="110000"/>
              </a:lnSpc>
              <a:spcAft>
                <a:spcPct val="50000"/>
              </a:spcAft>
              <a:buClr>
                <a:srgbClr val="666666"/>
              </a:buClr>
              <a:buFont typeface="Arial" charset="0"/>
              <a:buNone/>
            </a:pPr>
            <a:r>
              <a:rPr kumimoji="0" lang="ko-KR" altLang="en-US" sz="1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판교 </a:t>
            </a:r>
            <a:r>
              <a:rPr kumimoji="0" lang="ko-KR" altLang="en-US" sz="10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테크노벨리</a:t>
            </a:r>
            <a:r>
              <a:rPr kumimoji="0" lang="ko-KR" altLang="en-US" sz="1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kumimoji="0" lang="ko-KR" altLang="en-US" sz="1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복합상가</a:t>
            </a:r>
            <a:endParaRPr kumimoji="0" lang="en-US" altLang="ko-KR" sz="1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6038" y="1700808"/>
            <a:ext cx="8990459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계약 현장 리스트</a:t>
            </a:r>
            <a:endParaRPr lang="en-US" altLang="ko-KR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46038" y="4276231"/>
            <a:ext cx="8990459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현장 </a:t>
            </a: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조감도</a:t>
            </a:r>
            <a:endParaRPr lang="en-US" altLang="ko-KR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694768"/>
            <a:ext cx="2005350" cy="1470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691117"/>
            <a:ext cx="2011809" cy="1473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4949544" y="5912113"/>
            <a:ext cx="1828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 latinLnBrk="0">
              <a:lnSpc>
                <a:spcPct val="110000"/>
              </a:lnSpc>
              <a:spcAft>
                <a:spcPct val="50000"/>
              </a:spcAft>
              <a:buClr>
                <a:srgbClr val="666666"/>
              </a:buClr>
              <a:buFont typeface="Arial" charset="0"/>
              <a:buNone/>
            </a:pPr>
            <a:r>
              <a:rPr lang="ko-KR" alt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송도 </a:t>
            </a:r>
            <a:r>
              <a:rPr lang="ko-KR" altLang="en-US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그린에비뉴</a:t>
            </a:r>
            <a:endParaRPr kumimoji="0" lang="en-US" altLang="ko-KR" sz="1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7124814" y="5912113"/>
            <a:ext cx="1828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 latinLnBrk="0">
              <a:lnSpc>
                <a:spcPct val="110000"/>
              </a:lnSpc>
              <a:spcAft>
                <a:spcPct val="50000"/>
              </a:spcAft>
              <a:buClr>
                <a:srgbClr val="666666"/>
              </a:buClr>
              <a:buFont typeface="Arial" charset="0"/>
              <a:buNone/>
            </a:pPr>
            <a:r>
              <a:rPr lang="ko-KR" altLang="en-US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청라</a:t>
            </a:r>
            <a:r>
              <a:rPr lang="ko-KR" alt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레이크파크</a:t>
            </a:r>
            <a:endParaRPr kumimoji="0" lang="en-US" altLang="ko-KR" sz="1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417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천정작업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4654252"/>
            <a:ext cx="2590800" cy="1943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9" descr="천정작업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056" y="4654252"/>
            <a:ext cx="2590800" cy="1943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10" descr="커튼월하부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931" y="2133600"/>
            <a:ext cx="2590800" cy="1943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1" descr="커튼월하부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커튼월하부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133600"/>
            <a:ext cx="2590800" cy="1943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14" descr="커튼월하부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33600"/>
            <a:ext cx="2590800" cy="1943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altLang="ko-KR" sz="30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lang="en-US" altLang="ko-KR" sz="3000" baseline="30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®</a:t>
            </a:r>
            <a:r>
              <a:rPr lang="ko-KR" altLang="en-US" sz="3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시공실적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lang="ko-KR" altLang="en-US" sz="2400" dirty="0" err="1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포스코건설</a:t>
            </a:r>
            <a:endParaRPr kumimoji="0" lang="ko-KR" altLang="en-US" sz="22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6038" y="1700808"/>
            <a:ext cx="8990459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송도 </a:t>
            </a:r>
            <a:r>
              <a:rPr lang="ko-KR" altLang="en-US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하버뷰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2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주상복합 </a:t>
            </a:r>
            <a:r>
              <a:rPr lang="ko-KR" altLang="en-US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커튼월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내부단열</a:t>
            </a:r>
            <a:endParaRPr lang="ko-KR" altLang="en-US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6038" y="4311079"/>
            <a:ext cx="2909887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판교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복합상가 천장단열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5838577" y="4311079"/>
            <a:ext cx="2909887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송도 </a:t>
            </a:r>
            <a:r>
              <a:rPr lang="ko-KR" altLang="en-US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마스터뷰</a:t>
            </a: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주방벽체단열</a:t>
            </a:r>
            <a:endParaRPr lang="ko-KR" altLang="en-US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20" name="Picture 2" descr="C:\Users\JeongH\AppData\Local\Temp\notes8B0018\20140609_1002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989" y="4653136"/>
            <a:ext cx="2620785" cy="1965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5868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707082"/>
              </p:ext>
            </p:extLst>
          </p:nvPr>
        </p:nvGraphicFramePr>
        <p:xfrm>
          <a:off x="228600" y="2057400"/>
          <a:ext cx="8664575" cy="1938348"/>
        </p:xfrm>
        <a:graphic>
          <a:graphicData uri="http://schemas.openxmlformats.org/drawingml/2006/table">
            <a:tbl>
              <a:tblPr/>
              <a:tblGrid>
                <a:gridCol w="3305570"/>
                <a:gridCol w="3394420"/>
                <a:gridCol w="1964585"/>
              </a:tblGrid>
              <a:tr h="323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현 장 명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시공부위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시공시기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3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아모레퍼시픽</a:t>
                      </a: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 연구소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외벽 </a:t>
                      </a:r>
                      <a:r>
                        <a:rPr kumimoji="0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외단열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옥상단열 및 방수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2009.07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제주도 빌라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지하 외벽단열 및 방수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2010.03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Arial" pitchFamily="34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용산 신계 이편한세상 부속동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AL</a:t>
                      </a:r>
                      <a:r>
                        <a:rPr kumimoji="0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판넬</a:t>
                      </a: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 단열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2010.07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Arial" pitchFamily="34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고양시 추모관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내부 벽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천장 단열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2010.12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Arial" pitchFamily="34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잠실 향군회관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커튼월 석재 후면 단열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2011.12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Arial" pitchFamily="34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509120"/>
            <a:ext cx="2882004" cy="2088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20233"/>
            <a:ext cx="2811710" cy="2078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altLang="ko-KR" sz="30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lang="en-US" altLang="ko-KR" sz="3000" baseline="30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®</a:t>
            </a:r>
            <a:r>
              <a:rPr lang="ko-KR" altLang="en-US" sz="3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시공실적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대림산업</a:t>
            </a:r>
            <a:endParaRPr kumimoji="0" lang="ko-KR" altLang="en-US" sz="22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6038" y="1700808"/>
            <a:ext cx="8990459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계약 현장 리스트</a:t>
            </a:r>
            <a:endParaRPr lang="en-US" altLang="ko-KR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6038" y="4083128"/>
            <a:ext cx="8990459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아모레퍼시픽</a:t>
            </a: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연구소 </a:t>
            </a:r>
            <a:r>
              <a:rPr lang="ko-KR" altLang="en-US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외단열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및 옥상단열</a:t>
            </a:r>
          </a:p>
        </p:txBody>
      </p:sp>
    </p:spTree>
    <p:extLst>
      <p:ext uri="{BB962C8B-B14F-4D97-AF65-F5344CB8AC3E}">
        <p14:creationId xmlns:p14="http://schemas.microsoft.com/office/powerpoint/2010/main" val="31325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4877"/>
            <a:ext cx="2514600" cy="2012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74877"/>
            <a:ext cx="2533650" cy="202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4574877"/>
            <a:ext cx="2574925" cy="2016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22488"/>
            <a:ext cx="2514600" cy="1916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22488"/>
            <a:ext cx="2819400" cy="1916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altLang="ko-KR" sz="30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lang="en-US" altLang="ko-KR" sz="3000" baseline="30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®</a:t>
            </a:r>
            <a:r>
              <a:rPr lang="ko-KR" altLang="en-US" sz="3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시공실적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대림산업</a:t>
            </a:r>
            <a:endParaRPr kumimoji="0" lang="ko-KR" altLang="en-US" sz="22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6038" y="1700808"/>
            <a:ext cx="8990459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제주도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빌라 지하 외벽단열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6038" y="4153743"/>
            <a:ext cx="8990459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용산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신계 </a:t>
            </a:r>
            <a:r>
              <a:rPr lang="ko-KR" altLang="en-US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부속동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AL</a:t>
            </a:r>
            <a:r>
              <a:rPr lang="ko-KR" altLang="en-US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판넬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후면 단열</a:t>
            </a:r>
          </a:p>
        </p:txBody>
      </p:sp>
    </p:spTree>
    <p:extLst>
      <p:ext uri="{BB962C8B-B14F-4D97-AF65-F5344CB8AC3E}">
        <p14:creationId xmlns:p14="http://schemas.microsoft.com/office/powerpoint/2010/main" val="56306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1-01-21_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25" y="4490021"/>
            <a:ext cx="1655924" cy="2207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7" descr="2011-01-21_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24" y="1989138"/>
            <a:ext cx="3527425" cy="2309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8" descr="2011-01-21_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570" y="4490021"/>
            <a:ext cx="1655924" cy="2207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9" descr="진행현장사진(2011년12월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22" y="1989139"/>
            <a:ext cx="3846512" cy="4708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altLang="ko-KR" sz="30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lang="en-US" altLang="ko-KR" sz="3000" baseline="30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®</a:t>
            </a:r>
            <a:r>
              <a:rPr lang="ko-KR" altLang="en-US" sz="3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시공실적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대림산업</a:t>
            </a:r>
            <a:endParaRPr kumimoji="0" lang="ko-KR" altLang="en-US" sz="22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78086" y="1628800"/>
            <a:ext cx="3805882" cy="3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고양시 </a:t>
            </a:r>
            <a:r>
              <a:rPr lang="ko-KR" altLang="en-US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추모관</a:t>
            </a:r>
            <a:endParaRPr lang="ko-KR" altLang="en-US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572000" y="1628800"/>
            <a:ext cx="3805882" cy="3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잠실 향군회관</a:t>
            </a:r>
          </a:p>
        </p:txBody>
      </p:sp>
    </p:spTree>
    <p:extLst>
      <p:ext uri="{BB962C8B-B14F-4D97-AF65-F5344CB8AC3E}">
        <p14:creationId xmlns:p14="http://schemas.microsoft.com/office/powerpoint/2010/main" val="256909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0" y="1700808"/>
            <a:ext cx="9144000" cy="841541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  <a:effectLst/>
          <a:extLst/>
        </p:spPr>
        <p:txBody>
          <a:bodyPr wrap="square" lIns="101882" tIns="50941" rIns="101882" bIns="50941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defRPr>
            </a:lvl9pPr>
          </a:lstStyle>
          <a:p>
            <a:pPr marL="171450" indent="-171450" eaLnBrk="1" hangingPunct="1">
              <a:buClr>
                <a:srgbClr val="65AC1E"/>
              </a:buClr>
              <a:buFont typeface="Wingdings" panose="05000000000000000000" pitchFamily="2" charset="2"/>
              <a:buChar char="§"/>
            </a:pPr>
            <a:r>
              <a:rPr lang="ko-KR" altLang="en-US" sz="1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전자현미경으로 </a:t>
            </a:r>
            <a:r>
              <a:rPr lang="ko-KR" altLang="en-US" sz="16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본 </a:t>
            </a:r>
            <a:r>
              <a:rPr lang="ko-KR" altLang="en-US" sz="1600" b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폴리우레탄폼의</a:t>
            </a:r>
            <a:r>
              <a:rPr lang="ko-KR" altLang="en-US" sz="16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실제 </a:t>
            </a:r>
            <a:r>
              <a:rPr lang="ko-KR" altLang="en-US" sz="1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모양 </a:t>
            </a:r>
            <a:endParaRPr lang="en-US" altLang="ko-KR" sz="1600" b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171450" indent="-171450" eaLnBrk="1" hangingPunct="1">
              <a:buClr>
                <a:srgbClr val="65AC1E"/>
              </a:buClr>
              <a:buFont typeface="Wingdings" panose="05000000000000000000" pitchFamily="2" charset="2"/>
              <a:buChar char="§"/>
            </a:pPr>
            <a:r>
              <a:rPr lang="ko-KR" altLang="en-US" sz="16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폴리우레탄 </a:t>
            </a:r>
            <a:r>
              <a:rPr lang="ko-KR" altLang="en-US" sz="1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폼은 </a:t>
            </a:r>
            <a:r>
              <a:rPr lang="ko-KR" altLang="en-US" sz="16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약 </a:t>
            </a:r>
            <a:r>
              <a:rPr lang="en-US" altLang="ko-KR" sz="16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95%</a:t>
            </a:r>
            <a:r>
              <a:rPr lang="ko-KR" altLang="en-US" sz="1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6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Close Cell </a:t>
            </a:r>
            <a:r>
              <a:rPr lang="ko-KR" altLang="en-US" sz="16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형태로 구성</a:t>
            </a:r>
            <a:endParaRPr lang="en-US" altLang="ko-KR" sz="1600" b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171450" indent="-171450" eaLnBrk="1" hangingPunct="1">
              <a:buClr>
                <a:srgbClr val="65AC1E"/>
              </a:buClr>
              <a:buFont typeface="Wingdings" panose="05000000000000000000" pitchFamily="2" charset="2"/>
              <a:buChar char="§"/>
            </a:pPr>
            <a:r>
              <a:rPr lang="ko-KR" altLang="en-US" sz="16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단열성능의 극대화</a:t>
            </a:r>
            <a:endParaRPr lang="ko-KR" altLang="en-US" sz="1600" b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폴리우레탄 </a:t>
            </a:r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스프레이폼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2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WALLTITE</a:t>
            </a:r>
            <a:r>
              <a:rPr lang="en-US" altLang="ko-KR" sz="2400" baseline="30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®</a:t>
            </a:r>
            <a:endParaRPr lang="ko-KR" altLang="en-US" baseline="30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2" name="Picture 36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8024" y="4904879"/>
            <a:ext cx="4139952" cy="1792894"/>
          </a:xfrm>
          <a:prstGeom prst="rect">
            <a:avLst/>
          </a:prstGeom>
          <a:noFill/>
          <a:ln w="222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1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32" y="2414736"/>
            <a:ext cx="2362200" cy="1893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832" y="2414736"/>
            <a:ext cx="2438400" cy="1890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32" y="4549924"/>
            <a:ext cx="2362200" cy="1903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832" y="4549924"/>
            <a:ext cx="2438400" cy="1882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10" descr="DSC001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832" y="2414736"/>
            <a:ext cx="2514600" cy="187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832" y="4548336"/>
            <a:ext cx="2514600" cy="1882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altLang="ko-KR" sz="30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lang="en-US" altLang="ko-KR" sz="3000" baseline="30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®</a:t>
            </a:r>
            <a:r>
              <a:rPr lang="ko-KR" altLang="en-US" sz="3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시공실적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대우건설</a:t>
            </a:r>
            <a:endParaRPr kumimoji="0" lang="ko-KR" altLang="en-US" sz="22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6038" y="1700808"/>
            <a:ext cx="8990459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제너하임</a:t>
            </a: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천장단열 시공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. (2010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년 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4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월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533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JeongH\Documents\정현태\업무\건설사\대우건설\송도 아파트형공장\사진\SWC공법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4320480" cy="3226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altLang="ko-KR" sz="30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lang="en-US" altLang="ko-KR" sz="3000" baseline="30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®</a:t>
            </a:r>
            <a:r>
              <a:rPr lang="ko-KR" altLang="en-US" sz="3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시공실적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대우건설</a:t>
            </a:r>
            <a:endParaRPr kumimoji="0" lang="ko-KR" altLang="en-US" sz="22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pic>
        <p:nvPicPr>
          <p:cNvPr id="19458" name="Picture 2" descr="C:\Users\JeongH\Documents\정현태\업무\건설사\대우건설\송도 아파트형공장\사진\대우 외단열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276872"/>
            <a:ext cx="4176465" cy="3226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6038" y="1752065"/>
            <a:ext cx="8990459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송도 </a:t>
            </a:r>
            <a:r>
              <a:rPr lang="ko-KR" altLang="en-US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아파트형공장</a:t>
            </a:r>
            <a:endParaRPr lang="en-US" altLang="ko-KR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967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768200"/>
              </p:ext>
            </p:extLst>
          </p:nvPr>
        </p:nvGraphicFramePr>
        <p:xfrm>
          <a:off x="395536" y="2057400"/>
          <a:ext cx="8353177" cy="1320801"/>
        </p:xfrm>
        <a:graphic>
          <a:graphicData uri="http://schemas.openxmlformats.org/drawingml/2006/table">
            <a:tbl>
              <a:tblPr/>
              <a:tblGrid>
                <a:gridCol w="2723055"/>
                <a:gridCol w="2088698"/>
                <a:gridCol w="1596384"/>
                <a:gridCol w="1945040"/>
              </a:tblGrid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현 장 명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규</a:t>
                      </a: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 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시공시기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시공부위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강남 논현 </a:t>
                      </a:r>
                      <a:r>
                        <a:rPr kumimoji="0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아펠바움</a:t>
                      </a:r>
                      <a:endParaRPr kumimoji="0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고급빌라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38</a:t>
                      </a: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세대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2011.03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석재부위 </a:t>
                      </a:r>
                      <a:r>
                        <a:rPr kumimoji="0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외단열</a:t>
                      </a:r>
                      <a:endParaRPr kumimoji="0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판교산운</a:t>
                      </a: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 </a:t>
                      </a:r>
                      <a:r>
                        <a:rPr kumimoji="0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아펠바움</a:t>
                      </a:r>
                      <a:endParaRPr kumimoji="0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고급빌라 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50</a:t>
                      </a: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세대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2012.03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석재부위 </a:t>
                      </a:r>
                      <a:r>
                        <a:rPr kumimoji="0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외단열</a:t>
                      </a:r>
                      <a:endParaRPr kumimoji="0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청라</a:t>
                      </a: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SK VIEW </a:t>
                      </a: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아파트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아파트 </a:t>
                      </a: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879</a:t>
                      </a: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세대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2011.03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확장부위 천장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1" y="4012902"/>
            <a:ext cx="3505200" cy="2570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123355" y="6260430"/>
            <a:ext cx="182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 latinLnBrk="0">
              <a:lnSpc>
                <a:spcPct val="110000"/>
              </a:lnSpc>
              <a:spcAft>
                <a:spcPct val="50000"/>
              </a:spcAft>
              <a:buClr>
                <a:srgbClr val="666666"/>
              </a:buClr>
              <a:buFont typeface="Wingdings" pitchFamily="2" charset="2"/>
              <a:buNone/>
            </a:pPr>
            <a:r>
              <a:rPr kumimoji="0" lang="ko-KR" altLang="en-US" sz="1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논현 </a:t>
            </a:r>
            <a:r>
              <a:rPr kumimoji="0" lang="ko-KR" altLang="en-US" sz="14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아펠바움</a:t>
            </a:r>
            <a:endParaRPr kumimoji="0" lang="en-US" altLang="ko-KR" sz="1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12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049" y="4004965"/>
            <a:ext cx="3889375" cy="2592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altLang="ko-KR" sz="30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lang="en-US" altLang="ko-KR" sz="3000" baseline="30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®</a:t>
            </a:r>
            <a:r>
              <a:rPr lang="ko-KR" altLang="en-US" sz="3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시공실적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lang="en-US" altLang="ko-KR" sz="2400" noProof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SK</a:t>
            </a:r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건설</a:t>
            </a:r>
            <a:endParaRPr kumimoji="0" lang="ko-KR" altLang="en-US" sz="22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6038" y="1700808"/>
            <a:ext cx="8990459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계약 현장 리스트</a:t>
            </a:r>
            <a:endParaRPr lang="en-US" altLang="ko-KR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6038" y="3590999"/>
            <a:ext cx="8990459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현장 </a:t>
            </a: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조감도</a:t>
            </a:r>
            <a:endParaRPr lang="en-US" altLang="ko-KR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299819" y="6260430"/>
            <a:ext cx="205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 latinLnBrk="0">
              <a:lnSpc>
                <a:spcPct val="110000"/>
              </a:lnSpc>
              <a:spcAft>
                <a:spcPct val="50000"/>
              </a:spcAft>
              <a:buClr>
                <a:srgbClr val="666666"/>
              </a:buClr>
              <a:buFont typeface="Wingdings" pitchFamily="2" charset="2"/>
              <a:buNone/>
            </a:pPr>
            <a:r>
              <a:rPr kumimoji="0" lang="ko-KR" altLang="en-US" sz="14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청라</a:t>
            </a:r>
            <a:r>
              <a:rPr kumimoji="0" lang="ko-KR" altLang="en-US" sz="1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kumimoji="0" lang="en-US" altLang="ko-KR" sz="1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SK </a:t>
            </a:r>
            <a:r>
              <a:rPr kumimoji="0" lang="en-US" altLang="ko-KR" sz="1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VIEW</a:t>
            </a:r>
            <a:endParaRPr kumimoji="0" lang="en-US" altLang="ko-KR" sz="1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2621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37"/>
          <p:cNvGraphicFramePr>
            <a:graphicFrameLocks noGrp="1"/>
          </p:cNvGraphicFramePr>
          <p:nvPr>
            <p:extLst/>
          </p:nvPr>
        </p:nvGraphicFramePr>
        <p:xfrm>
          <a:off x="251520" y="2057400"/>
          <a:ext cx="8568952" cy="655638"/>
        </p:xfrm>
        <a:graphic>
          <a:graphicData uri="http://schemas.openxmlformats.org/drawingml/2006/table">
            <a:tbl>
              <a:tblPr/>
              <a:tblGrid>
                <a:gridCol w="2793396"/>
                <a:gridCol w="2142652"/>
                <a:gridCol w="1637621"/>
                <a:gridCol w="1995283"/>
              </a:tblGrid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현 장 명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규</a:t>
                      </a: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 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시공시기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시공부위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답십리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16</a:t>
                      </a: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구역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960</a:t>
                      </a: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세대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2013.10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확장부</a:t>
                      </a:r>
                      <a:r>
                        <a:rPr kumimoji="0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 </a:t>
                      </a:r>
                      <a:r>
                        <a:rPr kumimoji="0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Arial" pitchFamily="34" charset="0"/>
                        </a:rPr>
                        <a:t>창호주위벽</a:t>
                      </a:r>
                      <a:endParaRPr kumimoji="0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65048"/>
            <a:ext cx="4248472" cy="2389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865048"/>
            <a:ext cx="4248472" cy="2389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altLang="ko-KR" sz="30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lang="en-US" altLang="ko-KR" sz="3000" baseline="30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®</a:t>
            </a:r>
            <a:r>
              <a:rPr lang="ko-KR" altLang="en-US" sz="3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시공실적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lang="ko-KR" altLang="en-US" sz="2400" dirty="0" err="1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두</a:t>
            </a:r>
            <a:r>
              <a:rPr lang="ko-KR" altLang="en-US" sz="2400" dirty="0" err="1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산</a:t>
            </a:r>
            <a:r>
              <a:rPr lang="ko-KR" altLang="en-US" sz="2400" dirty="0" err="1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건설</a:t>
            </a:r>
            <a:endParaRPr kumimoji="0" lang="ko-KR" altLang="en-US" sz="22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6038" y="1700808"/>
            <a:ext cx="8990459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계약 현장 리스트</a:t>
            </a:r>
            <a:endParaRPr lang="en-US" altLang="ko-KR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6038" y="3302967"/>
            <a:ext cx="8990459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현장 </a:t>
            </a: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사진</a:t>
            </a:r>
            <a:r>
              <a:rPr lang="en-US" altLang="ko-KR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2013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년 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10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월 시공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530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홍보관 외관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146548"/>
            <a:ext cx="2057400" cy="171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8" descr="2층 천정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088" y="2146548"/>
            <a:ext cx="2057400" cy="171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9" descr="홍보관 외관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46548"/>
            <a:ext cx="2057400" cy="171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58431"/>
            <a:ext cx="2590800" cy="1966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Picture 11" descr="2010-11-24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712" y="4558431"/>
            <a:ext cx="2590800" cy="1966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46548"/>
            <a:ext cx="2057400" cy="170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1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altLang="ko-KR" sz="30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lang="en-US" altLang="ko-KR" sz="3000" baseline="30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®</a:t>
            </a:r>
            <a:r>
              <a:rPr lang="ko-KR" altLang="en-US" sz="3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시공실적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lang="ko-KR" altLang="en-US" sz="2400" noProof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기타 </a:t>
            </a:r>
            <a:r>
              <a:rPr lang="ko-KR" altLang="en-US" sz="2400" dirty="0" err="1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건설사</a:t>
            </a:r>
            <a:endParaRPr kumimoji="0" lang="ko-KR" altLang="en-US" sz="22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46038" y="1700808"/>
            <a:ext cx="8990459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en-US" altLang="ko-KR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LH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미래주택관 </a:t>
            </a:r>
            <a:r>
              <a:rPr lang="ko-KR" altLang="en-US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외단열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및 </a:t>
            </a:r>
            <a:r>
              <a:rPr lang="ko-KR" altLang="en-US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내단열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(2010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년 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10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월 시공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46038" y="4095055"/>
            <a:ext cx="8990459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코오롱건설</a:t>
            </a: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에너지플러스하우스 </a:t>
            </a:r>
            <a:r>
              <a:rPr lang="ko-KR" altLang="en-US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외단열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(2010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년 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7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월 시공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353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1" name="Picture 2" descr="C:\Users\JeongH\Documents\정현태\업무\건설사\건설기술연구원\KICT\에너지실증주택\사진\20121019_1101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34516"/>
            <a:ext cx="3179960" cy="1915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7112" name="Picture 3" descr="C:\Users\JeongH\Documents\정현태\업무\건설사\건설기술연구원\KICT\에너지실증주택\사진\20121019_1050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31604" y="2134516"/>
            <a:ext cx="1919410" cy="2556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7113" name="Picture 4" descr="C:\Users\JeongH\Documents\정현태\업무\여수공장\사택 리모델링\2011-12-15 14.32.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84391"/>
            <a:ext cx="3179959" cy="2384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6803" name="Picture 3" descr="Z:\kict\wall (1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2395238" cy="1753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6805" name="Picture 5" descr="Z:\kict\wall (28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69313"/>
            <a:ext cx="1944365" cy="260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6806" name="Picture 6" descr="Z:\kict\wall (3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831" y="4870819"/>
            <a:ext cx="2412183" cy="1801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Down Arrow 1"/>
          <p:cNvSpPr/>
          <p:nvPr/>
        </p:nvSpPr>
        <p:spPr bwMode="auto">
          <a:xfrm>
            <a:off x="1326378" y="3694775"/>
            <a:ext cx="439750" cy="589616"/>
          </a:xfrm>
          <a:prstGeom prst="downArrow">
            <a:avLst/>
          </a:prstGeom>
          <a:solidFill>
            <a:schemeClr val="accent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휴먼둥근헤드라인" pitchFamily="18" charset="-127"/>
              <a:ea typeface="휴먼둥근헤드라인" pitchFamily="18" charset="-127"/>
              <a:cs typeface="Arial" pitchFamily="34" charset="0"/>
            </a:endParaRPr>
          </a:p>
        </p:txBody>
      </p:sp>
      <p:sp>
        <p:nvSpPr>
          <p:cNvPr id="14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altLang="ko-KR" sz="30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lang="en-US" altLang="ko-KR" sz="3000" baseline="30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®</a:t>
            </a:r>
            <a:r>
              <a:rPr lang="ko-KR" altLang="en-US" sz="3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시공실적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건설기술연구원 </a:t>
            </a:r>
            <a:r>
              <a:rPr lang="en-US" altLang="ko-KR" sz="2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EIFS</a:t>
            </a:r>
            <a:endParaRPr kumimoji="0" lang="ko-KR" altLang="en-US" sz="22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6038" y="1700808"/>
            <a:ext cx="8990459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en-US" altLang="ko-KR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8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층</a:t>
            </a: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규모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제로에너지 하우스 외벽마감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(2012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년 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10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월 시공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</a:p>
        </p:txBody>
      </p:sp>
      <p:sp>
        <p:nvSpPr>
          <p:cNvPr id="16" name="Down Arrow 1"/>
          <p:cNvSpPr/>
          <p:nvPr/>
        </p:nvSpPr>
        <p:spPr bwMode="auto">
          <a:xfrm rot="10800000">
            <a:off x="3723115" y="4396133"/>
            <a:ext cx="439750" cy="589616"/>
          </a:xfrm>
          <a:prstGeom prst="downArrow">
            <a:avLst/>
          </a:prstGeom>
          <a:solidFill>
            <a:schemeClr val="accent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휴먼둥근헤드라인" pitchFamily="18" charset="-127"/>
              <a:ea typeface="휴먼둥근헤드라인" pitchFamily="18" charset="-127"/>
              <a:cs typeface="Arial" pitchFamily="34" charset="0"/>
            </a:endParaRPr>
          </a:p>
        </p:txBody>
      </p:sp>
      <p:sp>
        <p:nvSpPr>
          <p:cNvPr id="17" name="Down Arrow 1"/>
          <p:cNvSpPr/>
          <p:nvPr/>
        </p:nvSpPr>
        <p:spPr bwMode="auto">
          <a:xfrm rot="16200000">
            <a:off x="2276091" y="5476857"/>
            <a:ext cx="439750" cy="589616"/>
          </a:xfrm>
          <a:prstGeom prst="downArrow">
            <a:avLst/>
          </a:prstGeom>
          <a:solidFill>
            <a:schemeClr val="accent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휴먼둥근헤드라인" pitchFamily="18" charset="-127"/>
              <a:ea typeface="휴먼둥근헤드라인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04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altLang="ko-KR" sz="30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lang="en-US" altLang="ko-KR" sz="3000" baseline="30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®</a:t>
            </a:r>
            <a:r>
              <a:rPr lang="ko-KR" altLang="en-US" sz="3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시공실적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삼성건설</a:t>
            </a: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외단열</a:t>
            </a: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Unit</a:t>
            </a: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화 </a:t>
            </a:r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기술개발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3687" y="2096225"/>
            <a:ext cx="2774911" cy="454905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26" y="2096225"/>
            <a:ext cx="2774911" cy="454905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199" y="2093982"/>
            <a:ext cx="2883452" cy="4551293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545" y="5076854"/>
            <a:ext cx="1261053" cy="156931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41848" y="5218939"/>
            <a:ext cx="1569310" cy="1283363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2953" y="5075965"/>
            <a:ext cx="1274875" cy="1569310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6038" y="1700808"/>
            <a:ext cx="8990459" cy="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en-US" altLang="ko-KR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PC</a:t>
            </a: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를 활용한 </a:t>
            </a:r>
            <a:r>
              <a:rPr lang="ko-KR" altLang="en-US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외단열</a:t>
            </a: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unit</a:t>
            </a: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화 기술개발참여</a:t>
            </a:r>
            <a:r>
              <a:rPr lang="en-US" altLang="ko-KR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_</a:t>
            </a: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삼성충주</a:t>
            </a:r>
            <a:r>
              <a:rPr lang="en-US" altLang="ko-KR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PC</a:t>
            </a: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공장</a:t>
            </a:r>
            <a:r>
              <a:rPr lang="en-US" altLang="ko-KR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(2015</a:t>
            </a: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년 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10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월 시공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</a:p>
        </p:txBody>
      </p:sp>
      <p:sp>
        <p:nvSpPr>
          <p:cNvPr id="17" name="Down Arrow 1"/>
          <p:cNvSpPr/>
          <p:nvPr/>
        </p:nvSpPr>
        <p:spPr bwMode="auto">
          <a:xfrm rot="16200000">
            <a:off x="2765731" y="3854945"/>
            <a:ext cx="439750" cy="589616"/>
          </a:xfrm>
          <a:prstGeom prst="downArrow">
            <a:avLst/>
          </a:prstGeom>
          <a:solidFill>
            <a:schemeClr val="accent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휴먼둥근헤드라인" pitchFamily="18" charset="-127"/>
              <a:ea typeface="휴먼둥근헤드라인" pitchFamily="18" charset="-127"/>
              <a:cs typeface="Arial" pitchFamily="34" charset="0"/>
            </a:endParaRPr>
          </a:p>
        </p:txBody>
      </p:sp>
      <p:sp>
        <p:nvSpPr>
          <p:cNvPr id="26" name="Down Arrow 1"/>
          <p:cNvSpPr/>
          <p:nvPr/>
        </p:nvSpPr>
        <p:spPr bwMode="auto">
          <a:xfrm rot="16200000">
            <a:off x="5889662" y="3854945"/>
            <a:ext cx="439750" cy="589616"/>
          </a:xfrm>
          <a:prstGeom prst="downArrow">
            <a:avLst/>
          </a:prstGeom>
          <a:solidFill>
            <a:schemeClr val="accent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휴먼둥근헤드라인" pitchFamily="18" charset="-127"/>
              <a:ea typeface="휴먼둥근헤드라인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09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5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uratex.com.ph/industrial-institutional/wp-content/uploads/2014/05/Spray-Polyurethane-Foam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56792"/>
            <a:ext cx="9154411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다이어그램 11"/>
          <p:cNvGraphicFramePr/>
          <p:nvPr>
            <p:extLst>
              <p:ext uri="{D42A27DB-BD31-4B8C-83A1-F6EECF244321}">
                <p14:modId xmlns:p14="http://schemas.microsoft.com/office/powerpoint/2010/main" val="2830611553"/>
              </p:ext>
            </p:extLst>
          </p:nvPr>
        </p:nvGraphicFramePr>
        <p:xfrm>
          <a:off x="216000" y="1916832"/>
          <a:ext cx="874848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폴리우레탄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스프레이폼의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특성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/>
            </a:r>
            <a:b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</a:b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kumimoji="0" lang="en-US" altLang="ko-KR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®</a:t>
            </a:r>
            <a:endParaRPr kumimoji="0" lang="ko-KR" altLang="en-US" sz="28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661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월타이트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특성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/>
            </a:r>
            <a:b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</a:b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kumimoji="0" lang="en-US" altLang="ko-KR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®</a:t>
            </a:r>
            <a:endParaRPr kumimoji="0" lang="ko-KR" altLang="en-US" sz="28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graphicFrame>
        <p:nvGraphicFramePr>
          <p:cNvPr id="10" name="다이어그램 9"/>
          <p:cNvGraphicFramePr/>
          <p:nvPr>
            <p:extLst>
              <p:ext uri="{D42A27DB-BD31-4B8C-83A1-F6EECF244321}">
                <p14:modId xmlns:p14="http://schemas.microsoft.com/office/powerpoint/2010/main" val="296754685"/>
              </p:ext>
            </p:extLst>
          </p:nvPr>
        </p:nvGraphicFramePr>
        <p:xfrm>
          <a:off x="5004048" y="2821384"/>
          <a:ext cx="38884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9425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39" y="1637310"/>
            <a:ext cx="7527925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8" name="오른쪽 화살표 1"/>
          <p:cNvSpPr>
            <a:spLocks noChangeArrowheads="1"/>
          </p:cNvSpPr>
          <p:nvPr/>
        </p:nvSpPr>
        <p:spPr bwMode="auto">
          <a:xfrm>
            <a:off x="4407595" y="2420888"/>
            <a:ext cx="740469" cy="60880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alpha val="80000"/>
            </a:schemeClr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>
            <a:lvl1pPr eaLnBrk="0" hangingPunct="0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ko-KR" altLang="en-US" sz="1800">
              <a:ea typeface="굴림" charset="-127"/>
            </a:endParaRPr>
          </a:p>
        </p:txBody>
      </p:sp>
      <p:sp>
        <p:nvSpPr>
          <p:cNvPr id="5129" name="Rectangle 5"/>
          <p:cNvSpPr>
            <a:spLocks noChangeArrowheads="1"/>
          </p:cNvSpPr>
          <p:nvPr/>
        </p:nvSpPr>
        <p:spPr bwMode="auto">
          <a:xfrm>
            <a:off x="880046" y="4008363"/>
            <a:ext cx="3619946" cy="212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>
            <a:spAutoFit/>
          </a:bodyPr>
          <a:lstStyle>
            <a:lvl1pPr eaLnBrk="0" hangingPunct="0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2000"/>
              </a:lnSpc>
              <a:spcAft>
                <a:spcPct val="0"/>
              </a:spcAft>
              <a:buClrTx/>
              <a:buFontTx/>
              <a:buNone/>
            </a:pPr>
            <a:r>
              <a:rPr lang="ko-KR" altLang="en-US" sz="1500" dirty="0" smtClean="0">
                <a:solidFill>
                  <a:schemeClr val="tx2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창호 </a:t>
            </a:r>
            <a:r>
              <a:rPr lang="ko-KR" altLang="en-US" sz="1500" dirty="0">
                <a:solidFill>
                  <a:schemeClr val="tx2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주위 취약 부위</a:t>
            </a:r>
            <a:r>
              <a:rPr lang="en-US" altLang="ko-KR" sz="1500" dirty="0" smtClean="0">
                <a:solidFill>
                  <a:schemeClr val="tx2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1500" dirty="0" smtClean="0">
                <a:solidFill>
                  <a:schemeClr val="tx2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각종 연결 철물</a:t>
            </a:r>
            <a:r>
              <a:rPr lang="en-US" altLang="ko-KR" sz="1500" dirty="0" smtClean="0">
                <a:solidFill>
                  <a:schemeClr val="tx2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endParaRPr lang="en-US" altLang="ko-KR" sz="1500" dirty="0">
              <a:solidFill>
                <a:schemeClr val="tx2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5291534" y="4005064"/>
            <a:ext cx="2736850" cy="212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eaLnBrk="0" hangingPunct="0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ko-KR" sz="1500" b="1" dirty="0" smtClean="0">
                <a:solidFill>
                  <a:schemeClr val="tx2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WALLTITE </a:t>
            </a:r>
            <a:r>
              <a:rPr lang="ko-KR" altLang="en-US" sz="1500" b="1" dirty="0" err="1" smtClean="0">
                <a:solidFill>
                  <a:schemeClr val="tx2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스프레이폼</a:t>
            </a:r>
            <a:endParaRPr lang="en-US" altLang="ko-KR" sz="1500" b="1" dirty="0">
              <a:solidFill>
                <a:schemeClr val="tx2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창호주위 단열 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취약 부위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/>
            </a:r>
            <a:b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</a:b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kumimoji="0" lang="en-US" altLang="ko-KR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® </a:t>
            </a:r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적용</a:t>
            </a:r>
            <a:endParaRPr kumimoji="0" lang="ko-KR" altLang="en-US" sz="2800" b="1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sp>
        <p:nvSpPr>
          <p:cNvPr id="2" name="타원 1"/>
          <p:cNvSpPr/>
          <p:nvPr/>
        </p:nvSpPr>
        <p:spPr bwMode="auto">
          <a:xfrm>
            <a:off x="1619672" y="5301208"/>
            <a:ext cx="1008112" cy="1008112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44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3999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 txBox="1">
            <a:spLocks noChangeArrowheads="1"/>
          </p:cNvSpPr>
          <p:nvPr/>
        </p:nvSpPr>
        <p:spPr bwMode="auto">
          <a:xfrm>
            <a:off x="0" y="5085184"/>
            <a:ext cx="9143999" cy="1772816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  <a:extLst/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60363" indent="-269875" eaLnBrk="1" hangingPunct="1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현대산업개발 </a:t>
            </a:r>
            <a:r>
              <a:rPr lang="ko-KR" altLang="en-US" sz="1600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아이파크</a:t>
            </a: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아파트 창호주위 단열재로 우레탄 </a:t>
            </a:r>
            <a:r>
              <a:rPr lang="ko-KR" altLang="en-US" sz="16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스프레이폼</a:t>
            </a:r>
            <a:r>
              <a:rPr lang="ko-KR" altLang="en-US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표준화</a:t>
            </a:r>
            <a:endParaRPr lang="en-US" altLang="ko-KR" sz="16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360363" indent="-269875" eaLnBrk="1" hangingPunct="1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겨울철 </a:t>
            </a:r>
            <a:r>
              <a:rPr lang="ko-KR" altLang="en-US" sz="16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시공시</a:t>
            </a:r>
            <a:r>
              <a:rPr lang="ko-KR" altLang="en-US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현장에서 </a:t>
            </a: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스프레이가 발포가 잘 되지 </a:t>
            </a:r>
            <a:r>
              <a:rPr lang="ko-KR" altLang="en-US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않고</a:t>
            </a:r>
            <a:r>
              <a:rPr lang="en-US" altLang="ko-KR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수축 및 탈락 등의 하자가 </a:t>
            </a:r>
            <a:r>
              <a:rPr lang="ko-KR" altLang="en-US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다수 발생 </a:t>
            </a:r>
            <a:endParaRPr lang="en-US" altLang="ko-KR" sz="16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360363" indent="-269875" eaLnBrk="1" hangingPunct="1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현대산업개발에서 적절한 우레탄 </a:t>
            </a:r>
            <a:r>
              <a:rPr lang="ko-KR" altLang="en-US" sz="1600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스프레이폼의</a:t>
            </a: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품질 기준을 만들고자 진행함</a:t>
            </a:r>
            <a:endParaRPr lang="en-US" altLang="ko-KR" sz="16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360363" indent="-269875" eaLnBrk="1" hangingPunct="1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sz="16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바스프</a:t>
            </a:r>
            <a:r>
              <a:rPr lang="ko-KR" altLang="en-US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6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월타이트의</a:t>
            </a:r>
            <a:r>
              <a:rPr lang="ko-KR" altLang="en-US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영하 </a:t>
            </a:r>
            <a:r>
              <a:rPr lang="en-US" altLang="ko-KR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10</a:t>
            </a:r>
            <a:r>
              <a:rPr lang="ko-KR" altLang="en-US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도에서의 시공성과 품질을 확인</a:t>
            </a:r>
            <a:endParaRPr lang="de-DE" altLang="ko-KR" sz="16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4100" name="Rectangle 3"/>
          <p:cNvSpPr txBox="1">
            <a:spLocks noChangeArrowheads="1"/>
          </p:cNvSpPr>
          <p:nvPr/>
        </p:nvSpPr>
        <p:spPr bwMode="auto">
          <a:xfrm>
            <a:off x="4644008" y="1601835"/>
            <a:ext cx="440885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</a:pPr>
            <a:r>
              <a:rPr lang="ko-KR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현대산업개발 </a:t>
            </a:r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경기도 광주 연구소 저온테스트 </a:t>
            </a:r>
            <a:r>
              <a:rPr lang="ko-KR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실험실</a:t>
            </a:r>
            <a:endParaRPr lang="de-DE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ClrTx/>
              <a:buSzTx/>
              <a:tabLst/>
              <a:defRPr/>
            </a:pPr>
            <a:r>
              <a:rPr kumimoji="0" lang="ko-KR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월타이트</a:t>
            </a:r>
            <a:r>
              <a:rPr kumimoji="0" lang="ko-KR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특성</a:t>
            </a:r>
            <a:r>
              <a:rPr lang="en-US" altLang="ko-KR" b="0" dirty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</a:t>
            </a:r>
            <a:r>
              <a:rPr kumimoji="0" lang="en-US" altLang="ko-KR" sz="28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1. </a:t>
            </a:r>
            <a:r>
              <a:rPr kumimoji="0" lang="ko-KR" altLang="en-US" sz="2800" strike="noStrike" kern="1200" cap="none" spc="0" normalizeH="0" baseline="0" noProof="0" dirty="0" smtClean="0">
                <a:ln w="3175">
                  <a:solidFill>
                    <a:srgbClr val="660066"/>
                  </a:solidFill>
                </a:ln>
                <a:solidFill>
                  <a:srgbClr val="CC66FF"/>
                </a:solidFill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>저온 </a:t>
            </a:r>
            <a:r>
              <a:rPr kumimoji="0" lang="ko-KR" altLang="en-US" sz="2800" strike="noStrike" kern="1200" cap="none" spc="0" normalizeH="0" baseline="0" noProof="0" dirty="0" err="1" smtClean="0">
                <a:ln w="3175">
                  <a:solidFill>
                    <a:srgbClr val="660066"/>
                  </a:solidFill>
                </a:ln>
                <a:solidFill>
                  <a:srgbClr val="CC66FF"/>
                </a:solidFill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>시공성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kumimoji="0" lang="en-US" altLang="ko-KR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kumimoji="0" lang="en-US" altLang="ko-KR" sz="240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® </a:t>
            </a:r>
            <a:r>
              <a:rPr kumimoji="0" lang="ko-KR" alt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현대산업개발 테스트</a:t>
            </a:r>
            <a:endParaRPr kumimoji="0" lang="ko-KR" altLang="en-US" sz="28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387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73634"/>
            <a:ext cx="2103438" cy="3743325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429" y="1584747"/>
            <a:ext cx="2098675" cy="3732212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892" y="1573634"/>
            <a:ext cx="2257425" cy="3743325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579" y="1584747"/>
            <a:ext cx="2265363" cy="3756025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 txBox="1">
            <a:spLocks noChangeArrowheads="1"/>
          </p:cNvSpPr>
          <p:nvPr/>
        </p:nvSpPr>
        <p:spPr bwMode="auto">
          <a:xfrm>
            <a:off x="184948" y="5661173"/>
            <a:ext cx="874871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de-DE" altLang="ko-KR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CRC</a:t>
            </a: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보드에 작은 창호 모형을 </a:t>
            </a:r>
            <a:r>
              <a:rPr lang="ko-KR" altLang="en-US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설치한 후 영하 </a:t>
            </a:r>
            <a:r>
              <a:rPr lang="en-US" altLang="ko-KR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8</a:t>
            </a: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도에서 스프레이 테스트</a:t>
            </a:r>
            <a:endParaRPr lang="en-US" altLang="ko-KR" sz="16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indent="-260350" eaLnBrk="1" hangingPunct="1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각 회사의 시공업체가 각각 시공함 </a:t>
            </a:r>
            <a:r>
              <a:rPr lang="en-US" altLang="ko-KR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두께 </a:t>
            </a:r>
            <a:r>
              <a:rPr lang="en-US" altLang="ko-KR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80mm </a:t>
            </a: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이상</a:t>
            </a:r>
            <a:r>
              <a:rPr lang="en-US" altLang="ko-KR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endParaRPr lang="de-DE" altLang="ko-KR" sz="12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5124" name="Rectangle 3"/>
          <p:cNvSpPr txBox="1">
            <a:spLocks noChangeArrowheads="1"/>
          </p:cNvSpPr>
          <p:nvPr/>
        </p:nvSpPr>
        <p:spPr bwMode="auto">
          <a:xfrm>
            <a:off x="199802" y="5028431"/>
            <a:ext cx="1995488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</a:pPr>
            <a:r>
              <a:rPr lang="de-DE" altLang="ko-KR" sz="1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CRC</a:t>
            </a:r>
            <a:r>
              <a:rPr lang="ko-KR" altLang="en-US" sz="1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보드 위 스프레이</a:t>
            </a:r>
            <a:endParaRPr lang="de-DE" altLang="ko-KR" sz="1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5127" name="Rectangle 3"/>
          <p:cNvSpPr txBox="1">
            <a:spLocks noChangeArrowheads="1"/>
          </p:cNvSpPr>
          <p:nvPr/>
        </p:nvSpPr>
        <p:spPr bwMode="auto">
          <a:xfrm>
            <a:off x="2438847" y="5028431"/>
            <a:ext cx="184467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</a:pPr>
            <a:r>
              <a:rPr lang="de-DE" altLang="ko-KR" sz="1400" b="1" dirty="0" smtClean="0">
                <a:solidFill>
                  <a:srgbClr val="CC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BASF WALLTITE</a:t>
            </a:r>
            <a:endParaRPr lang="de-DE" altLang="ko-KR" sz="1400" b="1" dirty="0">
              <a:solidFill>
                <a:srgbClr val="CC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5128" name="Rectangle 3"/>
          <p:cNvSpPr txBox="1">
            <a:spLocks noChangeArrowheads="1"/>
          </p:cNvSpPr>
          <p:nvPr/>
        </p:nvSpPr>
        <p:spPr bwMode="auto">
          <a:xfrm>
            <a:off x="5003602" y="5028431"/>
            <a:ext cx="12954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</a:pPr>
            <a:r>
              <a:rPr lang="ko-KR" altLang="en-US" sz="1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타사 </a:t>
            </a:r>
            <a:r>
              <a:rPr lang="en-US" altLang="ko-KR" sz="1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1</a:t>
            </a:r>
            <a:endParaRPr lang="de-DE" altLang="ko-KR" sz="1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5129" name="Rectangle 3"/>
          <p:cNvSpPr txBox="1">
            <a:spLocks noChangeArrowheads="1"/>
          </p:cNvSpPr>
          <p:nvPr/>
        </p:nvSpPr>
        <p:spPr bwMode="auto">
          <a:xfrm>
            <a:off x="7380610" y="5028431"/>
            <a:ext cx="12954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</a:pPr>
            <a:r>
              <a:rPr lang="ko-KR" altLang="en-US" sz="1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타사 </a:t>
            </a:r>
            <a:r>
              <a:rPr lang="en-US" altLang="ko-KR" sz="1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2</a:t>
            </a:r>
            <a:endParaRPr lang="de-DE" altLang="ko-KR" sz="1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ClrTx/>
              <a:buSzTx/>
              <a:tabLst/>
              <a:defRPr/>
            </a:pPr>
            <a:r>
              <a:rPr kumimoji="0" lang="ko-KR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월타이트</a:t>
            </a:r>
            <a:r>
              <a:rPr kumimoji="0" lang="ko-KR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특성</a:t>
            </a:r>
            <a:r>
              <a:rPr lang="en-US" altLang="ko-KR" b="0" dirty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</a:t>
            </a:r>
            <a:r>
              <a:rPr kumimoji="0" lang="en-US" altLang="ko-KR" sz="28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1. </a:t>
            </a:r>
            <a:r>
              <a:rPr kumimoji="0" lang="ko-KR" altLang="en-US" sz="2800" strike="noStrike" kern="1200" cap="none" spc="0" normalizeH="0" baseline="0" noProof="0" dirty="0" smtClean="0">
                <a:ln w="3175">
                  <a:solidFill>
                    <a:srgbClr val="660066"/>
                  </a:solidFill>
                </a:ln>
                <a:solidFill>
                  <a:srgbClr val="CC66FF"/>
                </a:solidFill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>저온 </a:t>
            </a:r>
            <a:r>
              <a:rPr kumimoji="0" lang="ko-KR" altLang="en-US" sz="2800" strike="noStrike" kern="1200" cap="none" spc="0" normalizeH="0" baseline="0" noProof="0" dirty="0" err="1" smtClean="0">
                <a:ln w="3175">
                  <a:solidFill>
                    <a:srgbClr val="660066"/>
                  </a:solidFill>
                </a:ln>
                <a:solidFill>
                  <a:srgbClr val="CC66FF"/>
                </a:solidFill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>시공성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kumimoji="0" lang="en-US" altLang="ko-KR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kumimoji="0" lang="en-US" altLang="ko-KR" sz="240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® </a:t>
            </a:r>
            <a:r>
              <a:rPr kumimoji="0" lang="ko-KR" alt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현대산업개발 테스트</a:t>
            </a:r>
            <a:endParaRPr kumimoji="0" lang="ko-KR" altLang="en-US" sz="28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612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576955"/>
            <a:ext cx="4572000" cy="250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77072"/>
            <a:ext cx="4572001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1576955"/>
            <a:ext cx="4577730" cy="250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/>
          <p:cNvSpPr txBox="1">
            <a:spLocks noChangeArrowheads="1"/>
          </p:cNvSpPr>
          <p:nvPr/>
        </p:nvSpPr>
        <p:spPr bwMode="auto">
          <a:xfrm>
            <a:off x="107653" y="3753222"/>
            <a:ext cx="302418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</a:pPr>
            <a:r>
              <a:rPr lang="ko-KR" altLang="en-US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한국바스프</a:t>
            </a:r>
            <a:r>
              <a:rPr lang="ko-KR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월타이트</a:t>
            </a:r>
            <a:r>
              <a:rPr lang="ko-KR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_ </a:t>
            </a:r>
            <a:r>
              <a:rPr lang="ko-KR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수축</a:t>
            </a:r>
            <a:r>
              <a:rPr lang="en-US" altLang="ko-K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탈락 없음</a:t>
            </a:r>
            <a:endParaRPr lang="de-DE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6151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1875" y="4077072"/>
            <a:ext cx="4577856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제목 1"/>
          <p:cNvSpPr txBox="1">
            <a:spLocks/>
          </p:cNvSpPr>
          <p:nvPr/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800" b="1" i="0" kern="1200">
                <a:solidFill>
                  <a:srgbClr val="000000"/>
                </a:solidFill>
                <a:latin typeface="Arial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ClrTx/>
              <a:buSzTx/>
              <a:tabLst/>
              <a:defRPr/>
            </a:pPr>
            <a:r>
              <a:rPr kumimoji="0" lang="ko-KR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월타이트</a:t>
            </a:r>
            <a:r>
              <a:rPr kumimoji="0" lang="ko-KR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특성</a:t>
            </a:r>
            <a:r>
              <a:rPr lang="en-US" altLang="ko-KR" b="0" dirty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 </a:t>
            </a:r>
            <a:r>
              <a:rPr kumimoji="0" lang="en-US" altLang="ko-KR" sz="280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1. </a:t>
            </a:r>
            <a:r>
              <a:rPr kumimoji="0" lang="ko-KR" altLang="en-US" sz="2800" strike="noStrike" kern="1200" cap="none" spc="0" normalizeH="0" baseline="0" noProof="0" dirty="0" smtClean="0">
                <a:ln w="3175">
                  <a:solidFill>
                    <a:srgbClr val="660066"/>
                  </a:solidFill>
                </a:ln>
                <a:solidFill>
                  <a:srgbClr val="CC66FF"/>
                </a:solidFill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>저온 </a:t>
            </a:r>
            <a:r>
              <a:rPr kumimoji="0" lang="ko-KR" altLang="en-US" sz="2800" strike="noStrike" kern="1200" cap="none" spc="0" normalizeH="0" baseline="0" noProof="0" dirty="0" err="1" smtClean="0">
                <a:ln w="3175">
                  <a:solidFill>
                    <a:srgbClr val="660066"/>
                  </a:solidFill>
                </a:ln>
                <a:solidFill>
                  <a:srgbClr val="CC66FF"/>
                </a:solidFill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>시공성</a:t>
            </a:r>
            <a: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  <a:t/>
            </a:r>
            <a:br>
              <a:rPr kumimoji="0" lang="en-US" altLang="ko-KR" sz="2800" strike="noStrike" kern="1200" cap="none" spc="0" normalizeH="0" baseline="0" noProof="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Arial"/>
              </a:rPr>
            </a:br>
            <a:r>
              <a:rPr kumimoji="0" lang="en-US" altLang="ko-KR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WALLTITE</a:t>
            </a:r>
            <a:r>
              <a:rPr kumimoji="0" lang="en-US" altLang="ko-KR" sz="240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® </a:t>
            </a:r>
            <a:r>
              <a:rPr kumimoji="0" lang="ko-KR" alt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현대산업개발 테스트</a:t>
            </a:r>
            <a:endParaRPr kumimoji="0" lang="ko-KR" altLang="en-US" sz="28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sp>
        <p:nvSpPr>
          <p:cNvPr id="3" name="모서리가 둥근 직사각형 2"/>
          <p:cNvSpPr/>
          <p:nvPr/>
        </p:nvSpPr>
        <p:spPr bwMode="auto">
          <a:xfrm>
            <a:off x="332457" y="5805264"/>
            <a:ext cx="4023519" cy="792088"/>
          </a:xfrm>
          <a:prstGeom prst="roundRect">
            <a:avLst>
              <a:gd name="adj" fmla="val 50000"/>
            </a:avLst>
          </a:prstGeom>
          <a:noFill/>
          <a:ln w="50800" cap="flat" cmpd="sng" algn="ctr">
            <a:solidFill>
              <a:schemeClr val="accent1">
                <a:lumMod val="60000"/>
                <a:lumOff val="4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모서리가 둥근 직사각형 16"/>
          <p:cNvSpPr/>
          <p:nvPr/>
        </p:nvSpPr>
        <p:spPr bwMode="auto">
          <a:xfrm>
            <a:off x="4849104" y="3135309"/>
            <a:ext cx="4023519" cy="792088"/>
          </a:xfrm>
          <a:prstGeom prst="roundRect">
            <a:avLst>
              <a:gd name="adj" fmla="val 50000"/>
            </a:avLst>
          </a:prstGeom>
          <a:noFill/>
          <a:ln w="50800" cap="flat" cmpd="sng" algn="ctr">
            <a:solidFill>
              <a:schemeClr val="accent1">
                <a:lumMod val="60000"/>
                <a:lumOff val="4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모서리가 둥근 직사각형 14"/>
          <p:cNvSpPr/>
          <p:nvPr/>
        </p:nvSpPr>
        <p:spPr bwMode="auto">
          <a:xfrm>
            <a:off x="4849104" y="5016273"/>
            <a:ext cx="4023519" cy="792088"/>
          </a:xfrm>
          <a:prstGeom prst="roundRect">
            <a:avLst>
              <a:gd name="adj" fmla="val 50000"/>
            </a:avLst>
          </a:prstGeom>
          <a:noFill/>
          <a:ln w="50800" cap="flat" cmpd="sng" algn="ctr">
            <a:solidFill>
              <a:schemeClr val="accent1">
                <a:lumMod val="60000"/>
                <a:lumOff val="4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아래쪽 화살표 3"/>
          <p:cNvSpPr/>
          <p:nvPr/>
        </p:nvSpPr>
        <p:spPr bwMode="auto">
          <a:xfrm>
            <a:off x="6444208" y="3956688"/>
            <a:ext cx="792088" cy="1088876"/>
          </a:xfrm>
          <a:prstGeom prst="downArrow">
            <a:avLst>
              <a:gd name="adj1" fmla="val 50000"/>
              <a:gd name="adj2" fmla="val 73821"/>
            </a:avLst>
          </a:prstGeom>
          <a:solidFill>
            <a:schemeClr val="accent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07653" y="4149080"/>
            <a:ext cx="302418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</a:pPr>
            <a:r>
              <a:rPr lang="ko-KR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타사</a:t>
            </a:r>
            <a:r>
              <a:rPr lang="en-US" altLang="ko-K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1 _ </a:t>
            </a:r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수축으로 인한 탈락 발생</a:t>
            </a:r>
          </a:p>
          <a:p>
            <a:pPr eaLnBrk="1" hangingPunct="1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</a:pPr>
            <a:endParaRPr lang="de-DE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 bwMode="auto">
          <a:xfrm flipV="1">
            <a:off x="4572000" y="1576955"/>
            <a:ext cx="0" cy="525658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직선 연결선 7"/>
          <p:cNvCxnSpPr/>
          <p:nvPr/>
        </p:nvCxnSpPr>
        <p:spPr bwMode="auto">
          <a:xfrm>
            <a:off x="0" y="4077072"/>
            <a:ext cx="457200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49" name="Rectangle 3"/>
          <p:cNvSpPr txBox="1">
            <a:spLocks noChangeArrowheads="1"/>
          </p:cNvSpPr>
          <p:nvPr/>
        </p:nvSpPr>
        <p:spPr bwMode="auto">
          <a:xfrm>
            <a:off x="-249" y="1700808"/>
            <a:ext cx="9144249" cy="7719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171450" eaLnBrk="1" hangingPunct="1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sz="1600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월타이트</a:t>
            </a: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sz="1600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발포력</a:t>
            </a: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우수</a:t>
            </a:r>
            <a:r>
              <a:rPr lang="en-US" altLang="ko-KR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수축 없음</a:t>
            </a:r>
            <a:r>
              <a:rPr lang="en-US" altLang="ko-KR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스프레</a:t>
            </a: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이</a:t>
            </a:r>
            <a:r>
              <a:rPr lang="ko-KR" altLang="en-US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후 </a:t>
            </a:r>
            <a:r>
              <a:rPr lang="en-US" altLang="ko-KR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1mm</a:t>
            </a: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미만 수축</a:t>
            </a:r>
            <a:r>
              <a:rPr lang="en-US" altLang="ko-KR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), </a:t>
            </a:r>
            <a:r>
              <a:rPr lang="ko-KR" altLang="en-US" sz="16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탈락 없음</a:t>
            </a:r>
            <a:endParaRPr lang="en-US" altLang="ko-KR" sz="16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indent="-171450" eaLnBrk="1" hangingPunct="1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나머지 제품 </a:t>
            </a:r>
            <a:r>
              <a:rPr lang="en-US" altLang="ko-KR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sz="1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수축 발생 및 창호 주위 탈락</a:t>
            </a:r>
            <a:endParaRPr lang="de-DE" altLang="ko-KR" sz="16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4716165" y="6453336"/>
            <a:ext cx="302418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</a:pPr>
            <a:r>
              <a:rPr lang="ko-KR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타사</a:t>
            </a:r>
            <a:r>
              <a:rPr lang="en-US" altLang="ko-K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2 _ </a:t>
            </a:r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수축으로 인한 탈락 발생</a:t>
            </a:r>
          </a:p>
          <a:p>
            <a:pPr eaLnBrk="1" hangingPunct="1">
              <a:lnSpc>
                <a:spcPct val="110000"/>
              </a:lnSpc>
              <a:spcAft>
                <a:spcPct val="50000"/>
              </a:spcAft>
              <a:buClr>
                <a:schemeClr val="accent1"/>
              </a:buClr>
            </a:pPr>
            <a:endParaRPr lang="de-DE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1774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COLOR1" val="16777215/0/9671571/0/9849344/12554596/14336166/15919584/////////"/>
  <p:tag name="WIZCOLOR2" val="16777215/0/9671571/0/9849344/12554596/14336166/15919584/////////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NIVERSARY" val="1"/>
  <p:tag name="LOCK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NIVERSARY" val="1"/>
  <p:tag name="LOCKED" val="1"/>
</p:tagLst>
</file>

<file path=ppt/theme/theme1.xml><?xml version="1.0" encoding="utf-8"?>
<a:theme xmlns:a="http://schemas.openxmlformats.org/drawingml/2006/main" name="1_BASF Design">
  <a:themeElements>
    <a:clrScheme name="BASF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5AC1E"/>
      </a:accent1>
      <a:accent2>
        <a:srgbClr val="95C664"/>
      </a:accent2>
      <a:accent3>
        <a:srgbClr val="FFFFFF"/>
      </a:accent3>
      <a:accent4>
        <a:srgbClr val="000000"/>
      </a:accent4>
      <a:accent5>
        <a:srgbClr val="B8D2AB"/>
      </a:accent5>
      <a:accent6>
        <a:srgbClr val="87B35A"/>
      </a:accent6>
      <a:hlink>
        <a:srgbClr val="BADA9A"/>
      </a:hlink>
      <a:folHlink>
        <a:srgbClr val="E9F3DE"/>
      </a:folHlink>
    </a:clrScheme>
    <a:fontScheme name="BASF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ASF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5AC1E"/>
        </a:accent1>
        <a:accent2>
          <a:srgbClr val="95C664"/>
        </a:accent2>
        <a:accent3>
          <a:srgbClr val="FFFFFF"/>
        </a:accent3>
        <a:accent4>
          <a:srgbClr val="000000"/>
        </a:accent4>
        <a:accent5>
          <a:srgbClr val="B8D2AB"/>
        </a:accent5>
        <a:accent6>
          <a:srgbClr val="87B35A"/>
        </a:accent6>
        <a:hlink>
          <a:srgbClr val="BADA9A"/>
        </a:hlink>
        <a:folHlink>
          <a:srgbClr val="E9F3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F Design 2">
        <a:dk1>
          <a:srgbClr val="808080"/>
        </a:dk1>
        <a:lt1>
          <a:srgbClr val="FFFFFF"/>
        </a:lt1>
        <a:dk2>
          <a:srgbClr val="2E6B29"/>
        </a:dk2>
        <a:lt2>
          <a:srgbClr val="FFFFFF"/>
        </a:lt2>
        <a:accent1>
          <a:srgbClr val="65AC1E"/>
        </a:accent1>
        <a:accent2>
          <a:srgbClr val="95C664"/>
        </a:accent2>
        <a:accent3>
          <a:srgbClr val="ADBAAC"/>
        </a:accent3>
        <a:accent4>
          <a:srgbClr val="DADADA"/>
        </a:accent4>
        <a:accent5>
          <a:srgbClr val="B8D2AB"/>
        </a:accent5>
        <a:accent6>
          <a:srgbClr val="87B35A"/>
        </a:accent6>
        <a:hlink>
          <a:srgbClr val="BADA9A"/>
        </a:hlink>
        <a:folHlink>
          <a:srgbClr val="E9F3D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ASF Design">
  <a:themeElements>
    <a:clrScheme name="BASF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5AC1E"/>
      </a:accent1>
      <a:accent2>
        <a:srgbClr val="95C664"/>
      </a:accent2>
      <a:accent3>
        <a:srgbClr val="FFFFFF"/>
      </a:accent3>
      <a:accent4>
        <a:srgbClr val="000000"/>
      </a:accent4>
      <a:accent5>
        <a:srgbClr val="B8D2AB"/>
      </a:accent5>
      <a:accent6>
        <a:srgbClr val="87B35A"/>
      </a:accent6>
      <a:hlink>
        <a:srgbClr val="BADA9A"/>
      </a:hlink>
      <a:folHlink>
        <a:srgbClr val="E9F3DE"/>
      </a:folHlink>
    </a:clrScheme>
    <a:fontScheme name="BASF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ASF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5AC1E"/>
        </a:accent1>
        <a:accent2>
          <a:srgbClr val="95C664"/>
        </a:accent2>
        <a:accent3>
          <a:srgbClr val="FFFFFF"/>
        </a:accent3>
        <a:accent4>
          <a:srgbClr val="000000"/>
        </a:accent4>
        <a:accent5>
          <a:srgbClr val="B8D2AB"/>
        </a:accent5>
        <a:accent6>
          <a:srgbClr val="87B35A"/>
        </a:accent6>
        <a:hlink>
          <a:srgbClr val="BADA9A"/>
        </a:hlink>
        <a:folHlink>
          <a:srgbClr val="E9F3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F Design 2">
        <a:dk1>
          <a:srgbClr val="808080"/>
        </a:dk1>
        <a:lt1>
          <a:srgbClr val="FFFFFF"/>
        </a:lt1>
        <a:dk2>
          <a:srgbClr val="2E6B29"/>
        </a:dk2>
        <a:lt2>
          <a:srgbClr val="FFFFFF"/>
        </a:lt2>
        <a:accent1>
          <a:srgbClr val="65AC1E"/>
        </a:accent1>
        <a:accent2>
          <a:srgbClr val="95C664"/>
        </a:accent2>
        <a:accent3>
          <a:srgbClr val="ADBAAC"/>
        </a:accent3>
        <a:accent4>
          <a:srgbClr val="DADADA"/>
        </a:accent4>
        <a:accent5>
          <a:srgbClr val="B8D2AB"/>
        </a:accent5>
        <a:accent6>
          <a:srgbClr val="87B35A"/>
        </a:accent6>
        <a:hlink>
          <a:srgbClr val="BADA9A"/>
        </a:hlink>
        <a:folHlink>
          <a:srgbClr val="E9F3D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ASF Design">
  <a:themeElements>
    <a:clrScheme name="BASF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5AC1E"/>
      </a:accent1>
      <a:accent2>
        <a:srgbClr val="95C664"/>
      </a:accent2>
      <a:accent3>
        <a:srgbClr val="FFFFFF"/>
      </a:accent3>
      <a:accent4>
        <a:srgbClr val="000000"/>
      </a:accent4>
      <a:accent5>
        <a:srgbClr val="B8D2AB"/>
      </a:accent5>
      <a:accent6>
        <a:srgbClr val="87B35A"/>
      </a:accent6>
      <a:hlink>
        <a:srgbClr val="BADA9A"/>
      </a:hlink>
      <a:folHlink>
        <a:srgbClr val="E9F3DE"/>
      </a:folHlink>
    </a:clrScheme>
    <a:fontScheme name="BASF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ASF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5AC1E"/>
        </a:accent1>
        <a:accent2>
          <a:srgbClr val="95C664"/>
        </a:accent2>
        <a:accent3>
          <a:srgbClr val="FFFFFF"/>
        </a:accent3>
        <a:accent4>
          <a:srgbClr val="000000"/>
        </a:accent4>
        <a:accent5>
          <a:srgbClr val="B8D2AB"/>
        </a:accent5>
        <a:accent6>
          <a:srgbClr val="87B35A"/>
        </a:accent6>
        <a:hlink>
          <a:srgbClr val="BADA9A"/>
        </a:hlink>
        <a:folHlink>
          <a:srgbClr val="E9F3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F Design 2">
        <a:dk1>
          <a:srgbClr val="808080"/>
        </a:dk1>
        <a:lt1>
          <a:srgbClr val="FFFFFF"/>
        </a:lt1>
        <a:dk2>
          <a:srgbClr val="2E6B29"/>
        </a:dk2>
        <a:lt2>
          <a:srgbClr val="FFFFFF"/>
        </a:lt2>
        <a:accent1>
          <a:srgbClr val="65AC1E"/>
        </a:accent1>
        <a:accent2>
          <a:srgbClr val="95C664"/>
        </a:accent2>
        <a:accent3>
          <a:srgbClr val="ADBAAC"/>
        </a:accent3>
        <a:accent4>
          <a:srgbClr val="DADADA"/>
        </a:accent4>
        <a:accent5>
          <a:srgbClr val="B8D2AB"/>
        </a:accent5>
        <a:accent6>
          <a:srgbClr val="87B35A"/>
        </a:accent6>
        <a:hlink>
          <a:srgbClr val="BADA9A"/>
        </a:hlink>
        <a:folHlink>
          <a:srgbClr val="E9F3D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1003</Words>
  <Application>Microsoft Office PowerPoint</Application>
  <PresentationFormat>화면 슬라이드 쇼(4:3)</PresentationFormat>
  <Paragraphs>326</Paragraphs>
  <Slides>37</Slides>
  <Notes>9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37</vt:i4>
      </vt:variant>
    </vt:vector>
  </HeadingPairs>
  <TitlesOfParts>
    <vt:vector size="48" baseType="lpstr">
      <vt:lpstr>굴림</vt:lpstr>
      <vt:lpstr>맑은 고딕</vt:lpstr>
      <vt:lpstr>휴먼둥근헤드라인</vt:lpstr>
      <vt:lpstr>휴먼모음T</vt:lpstr>
      <vt:lpstr>Arial</vt:lpstr>
      <vt:lpstr>Century</vt:lpstr>
      <vt:lpstr>Swis721 Blk BT</vt:lpstr>
      <vt:lpstr>Wingdings</vt:lpstr>
      <vt:lpstr>1_BASF Design</vt:lpstr>
      <vt:lpstr>3_BASF Design</vt:lpstr>
      <vt:lpstr>2_BASF Design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WALLTITE®  공인시험성적서</vt:lpstr>
      <vt:lpstr>WALLTITE®  공인시험성적서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BASF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HyunKyung Lee</dc:creator>
  <cp:lastModifiedBy>JeongEun Ha</cp:lastModifiedBy>
  <cp:revision>212</cp:revision>
  <cp:lastPrinted>2016-01-04T07:05:42Z</cp:lastPrinted>
  <dcterms:created xsi:type="dcterms:W3CDTF">2013-01-29T04:11:11Z</dcterms:created>
  <dcterms:modified xsi:type="dcterms:W3CDTF">2016-01-21T12:06:18Z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BASF_Wizard_LayoutID">
    <vt:i4>81</vt:i4>
  </property>
  <property fmtid="{D5CDD505-2E9C-101B-9397-08002B2CF9AE}" pid="3" name="_BASF_Wizard">
    <vt:bool>true</vt:bool>
  </property>
  <property fmtid="{D5CDD505-2E9C-101B-9397-08002B2CF9AE}" pid="4" name="_BASF_Wizard_Datum">
    <vt:lpwstr>1/29/2013</vt:lpwstr>
  </property>
  <property fmtid="{D5CDD505-2E9C-101B-9397-08002B2CF9AE}" pid="5" name="_BASF_Wizard_Fusszeile">
    <vt:lpwstr/>
  </property>
  <property fmtid="{D5CDD505-2E9C-101B-9397-08002B2CF9AE}" pid="6" name="_BASF_Wizard_Seitenzahl">
    <vt:bool>true</vt:bool>
  </property>
  <property fmtid="{D5CDD505-2E9C-101B-9397-08002B2CF9AE}" pid="7" name="_BASF_Wizard_DokAnzeige">
    <vt:bool>false</vt:bool>
  </property>
  <property fmtid="{D5CDD505-2E9C-101B-9397-08002B2CF9AE}" pid="8" name="_BASF_Wizard_DokNurName">
    <vt:bool>true</vt:bool>
  </property>
  <property fmtid="{D5CDD505-2E9C-101B-9397-08002B2CF9AE}" pid="9" name="_BASF_Wizard_DokNameDir">
    <vt:bool>false</vt:bool>
  </property>
  <property fmtid="{D5CDD505-2E9C-101B-9397-08002B2CF9AE}" pid="10" name="_BASF_Wizard_Datum_Folie">
    <vt:lpwstr>1/29/2013</vt:lpwstr>
  </property>
  <property fmtid="{D5CDD505-2E9C-101B-9397-08002B2CF9AE}" pid="11" name="_BASF_Wizard_Fusszeile_Folie">
    <vt:lpwstr/>
  </property>
  <property fmtid="{D5CDD505-2E9C-101B-9397-08002B2CF9AE}" pid="12" name="_BASF_Wizard_Seitenzahl_Folie">
    <vt:bool>true</vt:bool>
  </property>
  <property fmtid="{D5CDD505-2E9C-101B-9397-08002B2CF9AE}" pid="13" name="_BASF_Wizard_DokAnzeige_Folie">
    <vt:bool>false</vt:bool>
  </property>
  <property fmtid="{D5CDD505-2E9C-101B-9397-08002B2CF9AE}" pid="14" name="_BASF_Wizard_DokNurName_Folie">
    <vt:bool>true</vt:bool>
  </property>
  <property fmtid="{D5CDD505-2E9C-101B-9397-08002B2CF9AE}" pid="15" name="_BASF_Wizard_DokNameDir_Folie">
    <vt:bool>false</vt:bool>
  </property>
  <property fmtid="{D5CDD505-2E9C-101B-9397-08002B2CF9AE}" pid="16" name="_BASF_Wizard_Unternehmensfarbe">
    <vt:i4>0</vt:i4>
  </property>
  <property fmtid="{D5CDD505-2E9C-101B-9397-08002B2CF9AE}" pid="17" name="_BASF_Wizard_Farbskala">
    <vt:i4>0</vt:i4>
  </property>
  <property fmtid="{D5CDD505-2E9C-101B-9397-08002B2CF9AE}" pid="18" name="_BASF_Wizard_Folienmaster">
    <vt:i4>0</vt:i4>
  </property>
  <property fmtid="{D5CDD505-2E9C-101B-9397-08002B2CF9AE}" pid="19" name="_BASF_Wizard_Titelmaster">
    <vt:i4>5</vt:i4>
  </property>
  <property fmtid="{D5CDD505-2E9C-101B-9397-08002B2CF9AE}" pid="20" name="_BASF_Wizard_Klasse">
    <vt:i4>1</vt:i4>
  </property>
  <property fmtid="{D5CDD505-2E9C-101B-9397-08002B2CF9AE}" pid="21" name="_BASF_Classification_HeaderFooterText">
    <vt:lpwstr>INTERNAL</vt:lpwstr>
  </property>
  <property fmtid="{D5CDD505-2E9C-101B-9397-08002B2CF9AE}" pid="22" name="_BASF_Classification_Language">
    <vt:i4>1033</vt:i4>
  </property>
  <property fmtid="{D5CDD505-2E9C-101B-9397-08002B2CF9AE}" pid="23" name="_BASF_Wizard_Version">
    <vt:lpwstr>7.1.0</vt:lpwstr>
  </property>
  <property fmtid="{D5CDD505-2E9C-101B-9397-08002B2CF9AE}" pid="24" name="_BASF_Wizard_PresTyp">
    <vt:i4>0</vt:i4>
  </property>
  <property fmtid="{D5CDD505-2E9C-101B-9397-08002B2CF9AE}" pid="25" name="_BASF_Wizard_Photo">
    <vt:i4>0</vt:i4>
  </property>
  <property fmtid="{D5CDD505-2E9C-101B-9397-08002B2CF9AE}" pid="26" name="_BASF_BackPicture">
    <vt:lpwstr/>
  </property>
  <property fmtid="{D5CDD505-2E9C-101B-9397-08002B2CF9AE}" pid="27" name="_BASF_BackPictureSlide">
    <vt:lpwstr/>
  </property>
  <property fmtid="{D5CDD505-2E9C-101B-9397-08002B2CF9AE}" pid="28" name="_BASF_Wizard_Papierformat">
    <vt:lpwstr>4:3</vt:lpwstr>
  </property>
  <property fmtid="{D5CDD505-2E9C-101B-9397-08002B2CF9AE}" pid="29" name="_BASF_Wizard_Logo2015">
    <vt:lpwstr>1</vt:lpwstr>
  </property>
</Properties>
</file>